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75" r:id="rId4"/>
  </p:sldMasterIdLst>
  <p:notesMasterIdLst>
    <p:notesMasterId r:id="rId38"/>
  </p:notesMasterIdLst>
  <p:handoutMasterIdLst>
    <p:handoutMasterId r:id="rId39"/>
  </p:handoutMasterIdLst>
  <p:sldIdLst>
    <p:sldId id="948" r:id="rId5"/>
    <p:sldId id="958" r:id="rId6"/>
    <p:sldId id="959" r:id="rId7"/>
    <p:sldId id="960" r:id="rId8"/>
    <p:sldId id="922" r:id="rId9"/>
    <p:sldId id="952" r:id="rId10"/>
    <p:sldId id="953" r:id="rId11"/>
    <p:sldId id="954" r:id="rId12"/>
    <p:sldId id="957" r:id="rId13"/>
    <p:sldId id="955" r:id="rId14"/>
    <p:sldId id="956" r:id="rId15"/>
    <p:sldId id="900" r:id="rId16"/>
    <p:sldId id="917" r:id="rId17"/>
    <p:sldId id="867" r:id="rId18"/>
    <p:sldId id="927" r:id="rId19"/>
    <p:sldId id="869" r:id="rId20"/>
    <p:sldId id="918" r:id="rId21"/>
    <p:sldId id="870" r:id="rId22"/>
    <p:sldId id="902" r:id="rId23"/>
    <p:sldId id="871" r:id="rId24"/>
    <p:sldId id="872" r:id="rId25"/>
    <p:sldId id="919" r:id="rId26"/>
    <p:sldId id="873" r:id="rId27"/>
    <p:sldId id="851" r:id="rId28"/>
    <p:sldId id="923" r:id="rId29"/>
    <p:sldId id="940" r:id="rId30"/>
    <p:sldId id="924" r:id="rId31"/>
    <p:sldId id="928" r:id="rId32"/>
    <p:sldId id="930" r:id="rId33"/>
    <p:sldId id="920" r:id="rId34"/>
    <p:sldId id="962" r:id="rId35"/>
    <p:sldId id="961" r:id="rId36"/>
    <p:sldId id="950" r:id="rId37"/>
  </p:sldIdLst>
  <p:sldSz cx="9144000" cy="6858000" type="screen4x3"/>
  <p:notesSz cx="6807200" cy="9939338"/>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FFA2"/>
    <a:srgbClr val="FF00FF"/>
    <a:srgbClr val="FF9900"/>
    <a:srgbClr val="CC3300"/>
    <a:srgbClr val="FF3300"/>
    <a:srgbClr val="00528B"/>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5637" autoAdjust="0"/>
    <p:restoredTop sz="94624" autoAdjust="0"/>
  </p:normalViewPr>
  <p:slideViewPr>
    <p:cSldViewPr>
      <p:cViewPr varScale="1">
        <p:scale>
          <a:sx n="89" d="100"/>
          <a:sy n="89" d="100"/>
        </p:scale>
        <p:origin x="1747" y="53"/>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00" d="100"/>
        <a:sy n="100" d="100"/>
      </p:scale>
      <p:origin x="0" y="0"/>
    </p:cViewPr>
  </p:sorterViewPr>
  <p:notesViewPr>
    <p:cSldViewPr>
      <p:cViewPr varScale="1">
        <p:scale>
          <a:sx n="48" d="100"/>
          <a:sy n="48" d="100"/>
        </p:scale>
        <p:origin x="2576" y="60"/>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slide" Target="slides/slide14.xml"/><Relationship Id="rId1" Type="http://schemas.openxmlformats.org/officeDocument/2006/relationships/slide" Target="slides/slide5.xml"/><Relationship Id="rId5" Type="http://schemas.openxmlformats.org/officeDocument/2006/relationships/slide" Target="slides/slide24.xml"/><Relationship Id="rId4"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ireeda Mohd Fauzee" userId="317b9630-3a1f-4d7a-ad9a-4df797433863" providerId="ADAL" clId="{41532ADB-0045-42FA-9DBE-040343CF063B}"/>
    <pc:docChg chg="undo custSel modSld modMainMaster">
      <pc:chgData name="Zaireeda Mohd Fauzee" userId="317b9630-3a1f-4d7a-ad9a-4df797433863" providerId="ADAL" clId="{41532ADB-0045-42FA-9DBE-040343CF063B}" dt="2021-11-23T05:59:40.014" v="5" actId="6549"/>
      <pc:docMkLst>
        <pc:docMk/>
      </pc:docMkLst>
      <pc:sldChg chg="modSp mod">
        <pc:chgData name="Zaireeda Mohd Fauzee" userId="317b9630-3a1f-4d7a-ad9a-4df797433863" providerId="ADAL" clId="{41532ADB-0045-42FA-9DBE-040343CF063B}" dt="2021-11-23T05:59:40.014" v="5" actId="6549"/>
        <pc:sldMkLst>
          <pc:docMk/>
          <pc:sldMk cId="0" sldId="948"/>
        </pc:sldMkLst>
        <pc:spChg chg="mod">
          <ac:chgData name="Zaireeda Mohd Fauzee" userId="317b9630-3a1f-4d7a-ad9a-4df797433863" providerId="ADAL" clId="{41532ADB-0045-42FA-9DBE-040343CF063B}" dt="2021-11-23T05:59:40.014" v="5" actId="6549"/>
          <ac:spMkLst>
            <pc:docMk/>
            <pc:sldMk cId="0" sldId="948"/>
            <ac:spMk id="6" creationId="{00000000-0000-0000-0000-000000000000}"/>
          </ac:spMkLst>
        </pc:spChg>
      </pc:sldChg>
      <pc:sldMasterChg chg="modSp mod">
        <pc:chgData name="Zaireeda Mohd Fauzee" userId="317b9630-3a1f-4d7a-ad9a-4df797433863" providerId="ADAL" clId="{41532ADB-0045-42FA-9DBE-040343CF063B}" dt="2021-11-23T05:59:28.378" v="1" actId="20577"/>
        <pc:sldMasterMkLst>
          <pc:docMk/>
          <pc:sldMasterMk cId="3660426046" sldId="2147484563"/>
        </pc:sldMasterMkLst>
        <pc:spChg chg="mod">
          <ac:chgData name="Zaireeda Mohd Fauzee" userId="317b9630-3a1f-4d7a-ad9a-4df797433863" providerId="ADAL" clId="{41532ADB-0045-42FA-9DBE-040343CF063B}" dt="2021-11-23T05:59:28.378" v="1" actId="20577"/>
          <ac:spMkLst>
            <pc:docMk/>
            <pc:sldMasterMk cId="3660426046" sldId="2147484563"/>
            <ac:spMk id="86023"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7" name="Rectangle 5"/>
          <p:cNvSpPr>
            <a:spLocks noGrp="1" noChangeArrowheads="1"/>
          </p:cNvSpPr>
          <p:nvPr>
            <p:ph type="sldNum" sz="quarter" idx="3"/>
          </p:nvPr>
        </p:nvSpPr>
        <p:spPr bwMode="auto">
          <a:xfrm>
            <a:off x="4680849" y="9293221"/>
            <a:ext cx="2006115" cy="49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eaLnBrk="1" hangingPunct="1">
              <a:defRPr sz="1200">
                <a:latin typeface="Times New Roman" panose="02020603050405020304" pitchFamily="18" charset="0"/>
              </a:defRPr>
            </a:lvl1pPr>
          </a:lstStyle>
          <a:p>
            <a:pPr>
              <a:defRPr/>
            </a:pPr>
            <a:fld id="{5754AE12-A03A-4F82-95BE-E662F6F18F3D}" type="slidenum">
              <a:rPr lang="en-AU" altLang="en-US"/>
              <a:pPr>
                <a:defRPr/>
              </a:pPr>
              <a:t>‹#›</a:t>
            </a:fld>
            <a:endParaRPr lang="en-AU" altLang="en-US"/>
          </a:p>
        </p:txBody>
      </p:sp>
      <p:sp>
        <p:nvSpPr>
          <p:cNvPr id="6" name="Rectangle 2"/>
          <p:cNvSpPr>
            <a:spLocks noChangeArrowheads="1"/>
          </p:cNvSpPr>
          <p:nvPr/>
        </p:nvSpPr>
        <p:spPr bwMode="auto">
          <a:xfrm>
            <a:off x="120236" y="229838"/>
            <a:ext cx="6566729" cy="315961"/>
          </a:xfrm>
          <a:prstGeom prst="rect">
            <a:avLst/>
          </a:prstGeom>
          <a:noFill/>
          <a:ln w="12700">
            <a:noFill/>
            <a:miter lim="800000"/>
            <a:headEnd/>
            <a:tailEnd/>
          </a:ln>
          <a:effectLst/>
        </p:spPr>
        <p:txBody>
          <a:bodyPr wrap="square"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Tree>
    <p:extLst>
      <p:ext uri="{BB962C8B-B14F-4D97-AF65-F5344CB8AC3E}">
        <p14:creationId xmlns:p14="http://schemas.microsoft.com/office/powerpoint/2010/main" val="1803316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1"/>
            <a:ext cx="2950083" cy="497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Times New Roman" charset="0"/>
              </a:defRPr>
            </a:lvl1pPr>
          </a:lstStyle>
          <a:p>
            <a:pPr>
              <a:defRPr/>
            </a:pPr>
            <a:r>
              <a:rPr lang="en-AU"/>
              <a:t>Semester 2, 2009</a:t>
            </a:r>
          </a:p>
        </p:txBody>
      </p:sp>
      <p:sp>
        <p:nvSpPr>
          <p:cNvPr id="6147" name="Rectangle 3"/>
          <p:cNvSpPr>
            <a:spLocks noGrp="1" noChangeArrowheads="1"/>
          </p:cNvSpPr>
          <p:nvPr>
            <p:ph type="dt" idx="1"/>
          </p:nvPr>
        </p:nvSpPr>
        <p:spPr bwMode="auto">
          <a:xfrm>
            <a:off x="3857119" y="1"/>
            <a:ext cx="2950082" cy="497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Times New Roman" charset="0"/>
              </a:defRPr>
            </a:lvl1pPr>
          </a:lstStyle>
          <a:p>
            <a:pPr>
              <a:defRPr/>
            </a:pPr>
            <a:r>
              <a:rPr lang="en-AU"/>
              <a:t>Week 1</a:t>
            </a:r>
          </a:p>
        </p:txBody>
      </p:sp>
      <p:sp>
        <p:nvSpPr>
          <p:cNvPr id="6148" name="Rectangle 4"/>
          <p:cNvSpPr>
            <a:spLocks noGrp="1" noRot="1" noChangeAspect="1" noChangeArrowheads="1" noTextEdit="1"/>
          </p:cNvSpPr>
          <p:nvPr>
            <p:ph type="sldImg" idx="2"/>
          </p:nvPr>
        </p:nvSpPr>
        <p:spPr bwMode="auto">
          <a:xfrm>
            <a:off x="920750" y="746125"/>
            <a:ext cx="4965700" cy="372586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149" name="Rectangle 5"/>
          <p:cNvSpPr>
            <a:spLocks noGrp="1" noChangeArrowheads="1"/>
          </p:cNvSpPr>
          <p:nvPr>
            <p:ph type="body" sz="quarter" idx="3"/>
          </p:nvPr>
        </p:nvSpPr>
        <p:spPr bwMode="auto">
          <a:xfrm>
            <a:off x="907036" y="4721515"/>
            <a:ext cx="4993128" cy="4471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6150" name="Rectangle 6"/>
          <p:cNvSpPr>
            <a:spLocks noGrp="1" noChangeArrowheads="1"/>
          </p:cNvSpPr>
          <p:nvPr>
            <p:ph type="ftr" sz="quarter" idx="4"/>
          </p:nvPr>
        </p:nvSpPr>
        <p:spPr bwMode="auto">
          <a:xfrm>
            <a:off x="0" y="9441386"/>
            <a:ext cx="2950083" cy="49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eaLnBrk="1" hangingPunct="1">
              <a:defRPr sz="1200">
                <a:latin typeface="Times New Roman" charset="0"/>
              </a:defRPr>
            </a:lvl1pPr>
          </a:lstStyle>
          <a:p>
            <a:pPr>
              <a:defRPr/>
            </a:pPr>
            <a:r>
              <a:rPr lang="en-AU"/>
              <a:t>FIT2002 + FIT3086 Project Management</a:t>
            </a:r>
          </a:p>
        </p:txBody>
      </p:sp>
      <p:sp>
        <p:nvSpPr>
          <p:cNvPr id="6151" name="Rectangle 7"/>
          <p:cNvSpPr>
            <a:spLocks noGrp="1" noChangeArrowheads="1"/>
          </p:cNvSpPr>
          <p:nvPr>
            <p:ph type="sldNum" sz="quarter" idx="5"/>
          </p:nvPr>
        </p:nvSpPr>
        <p:spPr bwMode="auto">
          <a:xfrm>
            <a:off x="3857119" y="9441386"/>
            <a:ext cx="2950082" cy="49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r" eaLnBrk="1" hangingPunct="1">
              <a:defRPr sz="1200">
                <a:latin typeface="Times New Roman" panose="02020603050405020304" pitchFamily="18" charset="0"/>
              </a:defRPr>
            </a:lvl1pPr>
          </a:lstStyle>
          <a:p>
            <a:pPr>
              <a:defRPr/>
            </a:pPr>
            <a:fld id="{B651C300-8E47-454F-A431-A0783EC5AF6A}" type="slidenum">
              <a:rPr lang="en-AU" altLang="en-US"/>
              <a:pPr>
                <a:defRPr/>
              </a:pPr>
              <a:t>‹#›</a:t>
            </a:fld>
            <a:endParaRPr lang="en-AU" altLang="en-US"/>
          </a:p>
        </p:txBody>
      </p:sp>
    </p:spTree>
    <p:extLst>
      <p:ext uri="{BB962C8B-B14F-4D97-AF65-F5344CB8AC3E}">
        <p14:creationId xmlns:p14="http://schemas.microsoft.com/office/powerpoint/2010/main" val="17863257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B651C300-8E47-454F-A431-A0783EC5AF6A}" type="slidenum">
              <a:rPr lang="en-AU" altLang="en-US" smtClean="0"/>
              <a:pPr>
                <a:defRPr/>
              </a:pPr>
              <a:t>1</a:t>
            </a:fld>
            <a:endParaRPr lang="en-AU" altLang="en-US"/>
          </a:p>
        </p:txBody>
      </p:sp>
    </p:spTree>
    <p:extLst>
      <p:ext uri="{BB962C8B-B14F-4D97-AF65-F5344CB8AC3E}">
        <p14:creationId xmlns:p14="http://schemas.microsoft.com/office/powerpoint/2010/main" val="1275164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CDB300B-80EA-49A9-B618-71E18484CF56}" type="slidenum">
              <a:rPr lang="en-AU" altLang="en-US" smtClean="0">
                <a:latin typeface="Arial" panose="020B0604020202020204" pitchFamily="34" charset="0"/>
              </a:rPr>
              <a:pPr>
                <a:spcBef>
                  <a:spcPct val="0"/>
                </a:spcBef>
              </a:pPr>
              <a:t>14</a:t>
            </a:fld>
            <a:endParaRPr lang="en-AU" altLang="en-US">
              <a:latin typeface="Arial" panose="020B0604020202020204" pitchFamily="34" charset="0"/>
            </a:endParaRPr>
          </a:p>
        </p:txBody>
      </p:sp>
      <p:sp>
        <p:nvSpPr>
          <p:cNvPr id="18435" name="Rectangle 7"/>
          <p:cNvSpPr txBox="1">
            <a:spLocks noGrp="1" noChangeArrowheads="1"/>
          </p:cNvSpPr>
          <p:nvPr/>
        </p:nvSpPr>
        <p:spPr bwMode="auto">
          <a:xfrm>
            <a:off x="3857118" y="9441386"/>
            <a:ext cx="2948605" cy="49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2C264175-AB0A-4A5C-8F22-6A55E10E666C}" type="slidenum">
              <a:rPr lang="en-US" altLang="en-US" sz="1300">
                <a:latin typeface="Arial" panose="020B0604020202020204" pitchFamily="34" charset="0"/>
              </a:rPr>
              <a:pPr algn="r" eaLnBrk="1" hangingPunct="1">
                <a:spcBef>
                  <a:spcPct val="0"/>
                </a:spcBef>
              </a:pPr>
              <a:t>14</a:t>
            </a:fld>
            <a:endParaRPr lang="en-US" altLang="en-US" sz="1300">
              <a:latin typeface="Arial" panose="020B0604020202020204" pitchFamily="34" charset="0"/>
            </a:endParaRPr>
          </a:p>
        </p:txBody>
      </p:sp>
      <p:sp>
        <p:nvSpPr>
          <p:cNvPr id="18436" name="Rectangle 2"/>
          <p:cNvSpPr>
            <a:spLocks noGrp="1" noRot="1" noChangeAspect="1" noChangeArrowheads="1" noTextEdit="1"/>
          </p:cNvSpPr>
          <p:nvPr>
            <p:ph type="sldImg"/>
          </p:nvPr>
        </p:nvSpPr>
        <p:spPr>
          <a:xfrm>
            <a:off x="919163" y="744538"/>
            <a:ext cx="4968875" cy="3727450"/>
          </a:xfrm>
          <a:solidFill>
            <a:srgbClr val="FFFFFF"/>
          </a:solidFill>
          <a:ln/>
        </p:spPr>
      </p:sp>
      <p:sp>
        <p:nvSpPr>
          <p:cNvPr id="18437" name="Rectangle 3"/>
          <p:cNvSpPr>
            <a:spLocks noGrp="1" noChangeArrowheads="1"/>
          </p:cNvSpPr>
          <p:nvPr>
            <p:ph type="body" idx="1"/>
          </p:nvPr>
        </p:nvSpPr>
        <p:spPr>
          <a:xfrm>
            <a:off x="681016" y="4719871"/>
            <a:ext cx="5445169" cy="447171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99048" tIns="49524" rIns="99048" bIns="49524"/>
          <a:lstStyle/>
          <a:p>
            <a:pPr eaLnBrk="1" hangingPunct="1"/>
            <a:endParaRPr lang="en-CA" altLang="en-US">
              <a:latin typeface="Times New Roman" panose="02020603050405020304" pitchFamily="18" charset="0"/>
            </a:endParaRPr>
          </a:p>
        </p:txBody>
      </p:sp>
    </p:spTree>
    <p:extLst>
      <p:ext uri="{BB962C8B-B14F-4D97-AF65-F5344CB8AC3E}">
        <p14:creationId xmlns:p14="http://schemas.microsoft.com/office/powerpoint/2010/main" val="1205320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C033AB1-AE96-4C28-9219-BA87E6B0C50C}" type="slidenum">
              <a:rPr lang="en-AU" altLang="en-US" smtClean="0">
                <a:latin typeface="Arial" panose="020B0604020202020204" pitchFamily="34" charset="0"/>
              </a:rPr>
              <a:pPr>
                <a:spcBef>
                  <a:spcPct val="0"/>
                </a:spcBef>
              </a:pPr>
              <a:t>24</a:t>
            </a:fld>
            <a:endParaRPr lang="en-AU" altLang="en-US">
              <a:latin typeface="Arial" panose="020B0604020202020204" pitchFamily="34" charset="0"/>
            </a:endParaRPr>
          </a:p>
        </p:txBody>
      </p:sp>
      <p:sp>
        <p:nvSpPr>
          <p:cNvPr id="32771" name="Rectangle 2"/>
          <p:cNvSpPr>
            <a:spLocks noGrp="1" noRot="1" noChangeAspect="1" noChangeArrowheads="1" noTextEdit="1"/>
          </p:cNvSpPr>
          <p:nvPr>
            <p:ph type="sldImg"/>
          </p:nvPr>
        </p:nvSpPr>
        <p:spPr>
          <a:xfrm>
            <a:off x="930275" y="754063"/>
            <a:ext cx="4946650" cy="3711575"/>
          </a:xfrm>
          <a:ln w="12700" cap="flat">
            <a:solidFill>
              <a:schemeClr val="tx1"/>
            </a:solidFill>
          </a:ln>
        </p:spPr>
      </p:sp>
      <p:sp>
        <p:nvSpPr>
          <p:cNvPr id="32772" name="Rectangle 3"/>
          <p:cNvSpPr>
            <a:spLocks noGrp="1" noChangeArrowheads="1"/>
          </p:cNvSpPr>
          <p:nvPr>
            <p:ph type="body" idx="1"/>
          </p:nvPr>
        </p:nvSpPr>
        <p:spPr>
          <a:xfrm>
            <a:off x="905560" y="4721515"/>
            <a:ext cx="4994605" cy="447007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291" tIns="48146" rIns="96291" bIns="48146"/>
          <a:lstStyle/>
          <a:p>
            <a:pPr eaLnBrk="1" hangingPunct="1"/>
            <a:endParaRPr lang="en-GB" altLang="en-US">
              <a:latin typeface="Times New Roman" panose="02020603050405020304" pitchFamily="18" charset="0"/>
            </a:endParaRPr>
          </a:p>
        </p:txBody>
      </p:sp>
    </p:spTree>
    <p:extLst>
      <p:ext uri="{BB962C8B-B14F-4D97-AF65-F5344CB8AC3E}">
        <p14:creationId xmlns:p14="http://schemas.microsoft.com/office/powerpoint/2010/main" val="11143167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4" name="Picture 3" descr="Logo, company name&#10;&#10;Description automatically generated">
            <a:extLst>
              <a:ext uri="{FF2B5EF4-FFF2-40B4-BE49-F238E27FC236}">
                <a16:creationId xmlns:a16="http://schemas.microsoft.com/office/drawing/2014/main" id="{42884E60-9935-4C94-C83F-8A17E29F9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9898" y="50215"/>
            <a:ext cx="1104100" cy="1363524"/>
          </a:xfrm>
          <a:prstGeom prst="rect">
            <a:avLst/>
          </a:prstGeom>
        </p:spPr>
      </p:pic>
    </p:spTree>
    <p:extLst>
      <p:ext uri="{BB962C8B-B14F-4D97-AF65-F5344CB8AC3E}">
        <p14:creationId xmlns:p14="http://schemas.microsoft.com/office/powerpoint/2010/main" val="2468643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D143FC5C-89B3-91B4-DDDF-8061B1B3970A}"/>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781330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F2655302-5D4A-37B8-AB30-349CD13927BB}"/>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80713196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AC308BD9-AC63-2D50-3B12-FBC0E86013EF}"/>
              </a:ext>
            </a:extLst>
          </p:cNvPr>
          <p:cNvPicPr>
            <a:picLocks noChangeAspect="1"/>
          </p:cNvPicPr>
          <p:nvPr/>
        </p:nvPicPr>
        <p:blipFill>
          <a:blip r:embed="rId2"/>
          <a:stretch>
            <a:fillRect/>
          </a:stretch>
        </p:blipFill>
        <p:spPr>
          <a:xfrm>
            <a:off x="8247810" y="-4762"/>
            <a:ext cx="896190" cy="1109568"/>
          </a:xfrm>
          <a:prstGeom prst="rect">
            <a:avLst/>
          </a:prstGeom>
        </p:spPr>
      </p:pic>
    </p:spTree>
    <p:extLst>
      <p:ext uri="{BB962C8B-B14F-4D97-AF65-F5344CB8AC3E}">
        <p14:creationId xmlns:p14="http://schemas.microsoft.com/office/powerpoint/2010/main" val="519107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8" name="Picture 7">
            <a:extLst>
              <a:ext uri="{FF2B5EF4-FFF2-40B4-BE49-F238E27FC236}">
                <a16:creationId xmlns:a16="http://schemas.microsoft.com/office/drawing/2014/main" id="{3F565178-4E2E-92E2-03AB-296C33492130}"/>
              </a:ext>
            </a:extLst>
          </p:cNvPr>
          <p:cNvPicPr>
            <a:picLocks noChangeAspect="1"/>
          </p:cNvPicPr>
          <p:nvPr/>
        </p:nvPicPr>
        <p:blipFill>
          <a:blip r:embed="rId2"/>
          <a:stretch>
            <a:fillRect/>
          </a:stretch>
        </p:blipFill>
        <p:spPr>
          <a:xfrm>
            <a:off x="8247810" y="12700"/>
            <a:ext cx="896190" cy="1103472"/>
          </a:xfrm>
          <a:prstGeom prst="rect">
            <a:avLst/>
          </a:prstGeom>
        </p:spPr>
      </p:pic>
    </p:spTree>
    <p:extLst>
      <p:ext uri="{BB962C8B-B14F-4D97-AF65-F5344CB8AC3E}">
        <p14:creationId xmlns:p14="http://schemas.microsoft.com/office/powerpoint/2010/main" val="122259316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9" name="Picture 8">
            <a:extLst>
              <a:ext uri="{FF2B5EF4-FFF2-40B4-BE49-F238E27FC236}">
                <a16:creationId xmlns:a16="http://schemas.microsoft.com/office/drawing/2014/main" id="{7966537B-1220-BFD8-2AEA-74EE8804032D}"/>
              </a:ext>
            </a:extLst>
          </p:cNvPr>
          <p:cNvPicPr>
            <a:picLocks noChangeAspect="1"/>
          </p:cNvPicPr>
          <p:nvPr/>
        </p:nvPicPr>
        <p:blipFill>
          <a:blip r:embed="rId2"/>
          <a:stretch>
            <a:fillRect/>
          </a:stretch>
        </p:blipFill>
        <p:spPr>
          <a:xfrm>
            <a:off x="8238706" y="0"/>
            <a:ext cx="896190" cy="1109568"/>
          </a:xfrm>
          <a:prstGeom prst="rect">
            <a:avLst/>
          </a:prstGeom>
        </p:spPr>
      </p:pic>
    </p:spTree>
    <p:extLst>
      <p:ext uri="{BB962C8B-B14F-4D97-AF65-F5344CB8AC3E}">
        <p14:creationId xmlns:p14="http://schemas.microsoft.com/office/powerpoint/2010/main" val="34671215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10" name="Picture 9">
            <a:extLst>
              <a:ext uri="{FF2B5EF4-FFF2-40B4-BE49-F238E27FC236}">
                <a16:creationId xmlns:a16="http://schemas.microsoft.com/office/drawing/2014/main" id="{9D52FF7B-3D38-87EF-79B8-141215463ECC}"/>
              </a:ext>
            </a:extLst>
          </p:cNvPr>
          <p:cNvPicPr>
            <a:picLocks noChangeAspect="1"/>
          </p:cNvPicPr>
          <p:nvPr/>
        </p:nvPicPr>
        <p:blipFill>
          <a:blip r:embed="rId2"/>
          <a:stretch>
            <a:fillRect/>
          </a:stretch>
        </p:blipFill>
        <p:spPr>
          <a:xfrm>
            <a:off x="8238706" y="-27860"/>
            <a:ext cx="896190" cy="1103472"/>
          </a:xfrm>
          <a:prstGeom prst="rect">
            <a:avLst/>
          </a:prstGeom>
        </p:spPr>
      </p:pic>
    </p:spTree>
    <p:extLst>
      <p:ext uri="{BB962C8B-B14F-4D97-AF65-F5344CB8AC3E}">
        <p14:creationId xmlns:p14="http://schemas.microsoft.com/office/powerpoint/2010/main" val="3277527745"/>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28F42-C4BB-5CCC-D37C-2FD6EBCA05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63925076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72B7E-8446-C266-C188-6F26B42EE6FB}"/>
              </a:ext>
            </a:extLst>
          </p:cNvPr>
          <p:cNvPicPr>
            <a:picLocks noChangeAspect="1"/>
          </p:cNvPicPr>
          <p:nvPr/>
        </p:nvPicPr>
        <p:blipFill>
          <a:blip r:embed="rId2"/>
          <a:stretch>
            <a:fillRect/>
          </a:stretch>
        </p:blipFill>
        <p:spPr>
          <a:xfrm>
            <a:off x="8238285" y="0"/>
            <a:ext cx="896190" cy="1109568"/>
          </a:xfrm>
          <a:prstGeom prst="rect">
            <a:avLst/>
          </a:prstGeom>
        </p:spPr>
      </p:pic>
    </p:spTree>
    <p:extLst>
      <p:ext uri="{BB962C8B-B14F-4D97-AF65-F5344CB8AC3E}">
        <p14:creationId xmlns:p14="http://schemas.microsoft.com/office/powerpoint/2010/main" val="4184114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90AB1-350E-8302-6236-A81641023524}"/>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87655574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5A9F8-B4CB-884F-BB69-658179636F74}"/>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337130019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3">
            <a:extLst>
              <a:ext uri="{FF2B5EF4-FFF2-40B4-BE49-F238E27FC236}">
                <a16:creationId xmlns:a16="http://schemas.microsoft.com/office/drawing/2014/main" id="{AE047D7A-CB0C-0E87-02A2-46AE102DCCE8}"/>
              </a:ext>
            </a:extLst>
          </p:cNvPr>
          <p:cNvPicPr>
            <a:picLocks noChangeAspect="1"/>
          </p:cNvPicPr>
          <p:nvPr/>
        </p:nvPicPr>
        <p:blipFill>
          <a:blip r:embed="rId4"/>
          <a:stretch>
            <a:fillRect/>
          </a:stretch>
        </p:blipFill>
        <p:spPr>
          <a:xfrm>
            <a:off x="8041078" y="75543"/>
            <a:ext cx="1102920" cy="1362076"/>
          </a:xfrm>
          <a:prstGeom prst="rect">
            <a:avLst/>
          </a:prstGeom>
        </p:spPr>
      </p:pic>
    </p:spTree>
    <p:extLst>
      <p:ext uri="{BB962C8B-B14F-4D97-AF65-F5344CB8AC3E}">
        <p14:creationId xmlns:p14="http://schemas.microsoft.com/office/powerpoint/2010/main" val="391633091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7DFCAE6E-66E6-0CBA-0535-F1CCF409B977}"/>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3291265458"/>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DC069447-BE09-A312-A5E4-D814D1507ECD}"/>
              </a:ext>
            </a:extLst>
          </p:cNvPr>
          <p:cNvPicPr>
            <a:picLocks noChangeAspect="1"/>
          </p:cNvPicPr>
          <p:nvPr/>
        </p:nvPicPr>
        <p:blipFill>
          <a:blip r:embed="rId2"/>
          <a:stretch>
            <a:fillRect/>
          </a:stretch>
        </p:blipFill>
        <p:spPr>
          <a:xfrm>
            <a:off x="9105" y="0"/>
            <a:ext cx="896190" cy="1103472"/>
          </a:xfrm>
          <a:prstGeom prst="rect">
            <a:avLst/>
          </a:prstGeom>
        </p:spPr>
      </p:pic>
    </p:spTree>
    <p:extLst>
      <p:ext uri="{BB962C8B-B14F-4D97-AF65-F5344CB8AC3E}">
        <p14:creationId xmlns:p14="http://schemas.microsoft.com/office/powerpoint/2010/main" val="2748049798"/>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08A88DC6-2D85-73C6-311B-D8A082496EC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5361279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BD6C3883-F038-23D4-CBA3-04C862509E61}"/>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388119304"/>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9DD39C9D-F543-7E39-E1A1-67A1187E7C6D}"/>
              </a:ext>
            </a:extLst>
          </p:cNvPr>
          <p:cNvPicPr>
            <a:picLocks noChangeAspect="1"/>
          </p:cNvPicPr>
          <p:nvPr/>
        </p:nvPicPr>
        <p:blipFill>
          <a:blip r:embed="rId2"/>
          <a:stretch>
            <a:fillRect/>
          </a:stretch>
        </p:blipFill>
        <p:spPr>
          <a:xfrm>
            <a:off x="8247810" y="-16058"/>
            <a:ext cx="896190" cy="1109568"/>
          </a:xfrm>
          <a:prstGeom prst="rect">
            <a:avLst/>
          </a:prstGeom>
        </p:spPr>
      </p:pic>
    </p:spTree>
    <p:extLst>
      <p:ext uri="{BB962C8B-B14F-4D97-AF65-F5344CB8AC3E}">
        <p14:creationId xmlns:p14="http://schemas.microsoft.com/office/powerpoint/2010/main" val="218300709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4" name="Picture 3">
            <a:extLst>
              <a:ext uri="{FF2B5EF4-FFF2-40B4-BE49-F238E27FC236}">
                <a16:creationId xmlns:a16="http://schemas.microsoft.com/office/drawing/2014/main" id="{AD7DB65F-FE40-D9F7-738B-AE427EA54DDB}"/>
              </a:ext>
            </a:extLst>
          </p:cNvPr>
          <p:cNvPicPr>
            <a:picLocks noChangeAspect="1"/>
          </p:cNvPicPr>
          <p:nvPr/>
        </p:nvPicPr>
        <p:blipFill>
          <a:blip r:embed="rId2"/>
          <a:stretch>
            <a:fillRect/>
          </a:stretch>
        </p:blipFill>
        <p:spPr>
          <a:xfrm>
            <a:off x="8288383" y="-24446"/>
            <a:ext cx="855617" cy="1191981"/>
          </a:xfrm>
          <a:prstGeom prst="rect">
            <a:avLst/>
          </a:prstGeom>
        </p:spPr>
      </p:pic>
    </p:spTree>
    <p:extLst>
      <p:ext uri="{BB962C8B-B14F-4D97-AF65-F5344CB8AC3E}">
        <p14:creationId xmlns:p14="http://schemas.microsoft.com/office/powerpoint/2010/main" val="3000101879"/>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EB1D02F6-DCF7-DAE9-85B9-9944F944B1E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426741941"/>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A9A4D3AD-E4A5-21C8-8BDB-5FBA46C3F115}"/>
              </a:ext>
            </a:extLst>
          </p:cNvPr>
          <p:cNvPicPr>
            <a:picLocks noChangeAspect="1"/>
          </p:cNvPicPr>
          <p:nvPr/>
        </p:nvPicPr>
        <p:blipFill>
          <a:blip r:embed="rId2"/>
          <a:stretch>
            <a:fillRect/>
          </a:stretch>
        </p:blipFill>
        <p:spPr>
          <a:xfrm>
            <a:off x="8317774" y="1"/>
            <a:ext cx="826226" cy="1151034"/>
          </a:xfrm>
          <a:prstGeom prst="rect">
            <a:avLst/>
          </a:prstGeom>
        </p:spPr>
      </p:pic>
    </p:spTree>
    <p:extLst>
      <p:ext uri="{BB962C8B-B14F-4D97-AF65-F5344CB8AC3E}">
        <p14:creationId xmlns:p14="http://schemas.microsoft.com/office/powerpoint/2010/main" val="2774158846"/>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EA7678C3-56FB-0508-5AED-AC1CEF948DFB}"/>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708583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DDAC1D59-3DB1-49A4-7834-D463A1612B96}"/>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66220979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5" name="Picture 4">
            <a:extLst>
              <a:ext uri="{FF2B5EF4-FFF2-40B4-BE49-F238E27FC236}">
                <a16:creationId xmlns:a16="http://schemas.microsoft.com/office/drawing/2014/main" id="{DDE1FD8D-A7D1-E632-498D-A2DEBD80C6EF}"/>
              </a:ext>
            </a:extLst>
          </p:cNvPr>
          <p:cNvPicPr>
            <a:picLocks noChangeAspect="1"/>
          </p:cNvPicPr>
          <p:nvPr/>
        </p:nvPicPr>
        <p:blipFill>
          <a:blip r:embed="rId4"/>
          <a:stretch>
            <a:fillRect/>
          </a:stretch>
        </p:blipFill>
        <p:spPr>
          <a:xfrm>
            <a:off x="8005476" y="-84512"/>
            <a:ext cx="1115665" cy="1377815"/>
          </a:xfrm>
          <a:prstGeom prst="rect">
            <a:avLst/>
          </a:prstGeom>
        </p:spPr>
      </p:pic>
    </p:spTree>
    <p:extLst>
      <p:ext uri="{BB962C8B-B14F-4D97-AF65-F5344CB8AC3E}">
        <p14:creationId xmlns:p14="http://schemas.microsoft.com/office/powerpoint/2010/main" val="273068489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6" name="Picture 5">
            <a:extLst>
              <a:ext uri="{FF2B5EF4-FFF2-40B4-BE49-F238E27FC236}">
                <a16:creationId xmlns:a16="http://schemas.microsoft.com/office/drawing/2014/main" id="{3F083A5E-8B19-310B-8AE5-29459F822C26}"/>
              </a:ext>
            </a:extLst>
          </p:cNvPr>
          <p:cNvPicPr>
            <a:picLocks noChangeAspect="1"/>
          </p:cNvPicPr>
          <p:nvPr/>
        </p:nvPicPr>
        <p:blipFill>
          <a:blip r:embed="rId2"/>
          <a:stretch>
            <a:fillRect/>
          </a:stretch>
        </p:blipFill>
        <p:spPr>
          <a:xfrm>
            <a:off x="0" y="80216"/>
            <a:ext cx="896190" cy="1109568"/>
          </a:xfrm>
          <a:prstGeom prst="rect">
            <a:avLst/>
          </a:prstGeom>
        </p:spPr>
      </p:pic>
    </p:spTree>
    <p:extLst>
      <p:ext uri="{BB962C8B-B14F-4D97-AF65-F5344CB8AC3E}">
        <p14:creationId xmlns:p14="http://schemas.microsoft.com/office/powerpoint/2010/main" val="1819620940"/>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5" name="Picture 4">
            <a:extLst>
              <a:ext uri="{FF2B5EF4-FFF2-40B4-BE49-F238E27FC236}">
                <a16:creationId xmlns:a16="http://schemas.microsoft.com/office/drawing/2014/main" id="{6E73B8D9-BACD-B1A6-EFCF-E4175989D30F}"/>
              </a:ext>
            </a:extLst>
          </p:cNvPr>
          <p:cNvPicPr>
            <a:picLocks noChangeAspect="1"/>
          </p:cNvPicPr>
          <p:nvPr/>
        </p:nvPicPr>
        <p:blipFill>
          <a:blip r:embed="rId2"/>
          <a:stretch>
            <a:fillRect/>
          </a:stretch>
        </p:blipFill>
        <p:spPr>
          <a:xfrm>
            <a:off x="56226" y="1"/>
            <a:ext cx="864706" cy="1204642"/>
          </a:xfrm>
          <a:prstGeom prst="rect">
            <a:avLst/>
          </a:prstGeom>
        </p:spPr>
      </p:pic>
    </p:spTree>
    <p:extLst>
      <p:ext uri="{BB962C8B-B14F-4D97-AF65-F5344CB8AC3E}">
        <p14:creationId xmlns:p14="http://schemas.microsoft.com/office/powerpoint/2010/main" val="4039108483"/>
      </p:ext>
    </p:extLst>
  </p:cSld>
  <p:clrMapOvr>
    <a:overrideClrMapping bg1="dk1" tx1="lt1" bg2="dk2" tx2="lt2" accent1="accent1" accent2="accent2" accent3="accent3" accent4="accent4" accent5="accent5" accent6="accent6" hlink="hlink" folHlink="folHlink"/>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a:extLst>
              <a:ext uri="{FF2B5EF4-FFF2-40B4-BE49-F238E27FC236}">
                <a16:creationId xmlns:a16="http://schemas.microsoft.com/office/drawing/2014/main" id="{FC061A15-FF3E-D475-68D5-CEA211DFFE32}"/>
              </a:ext>
            </a:extLst>
          </p:cNvPr>
          <p:cNvPicPr>
            <a:picLocks noChangeAspect="1"/>
          </p:cNvPicPr>
          <p:nvPr/>
        </p:nvPicPr>
        <p:blipFill>
          <a:blip r:embed="rId2"/>
          <a:stretch>
            <a:fillRect/>
          </a:stretch>
        </p:blipFill>
        <p:spPr>
          <a:xfrm>
            <a:off x="8247810" y="6172"/>
            <a:ext cx="896190" cy="1109568"/>
          </a:xfrm>
          <a:prstGeom prst="rect">
            <a:avLst/>
          </a:prstGeom>
        </p:spPr>
      </p:pic>
    </p:spTree>
    <p:extLst>
      <p:ext uri="{BB962C8B-B14F-4D97-AF65-F5344CB8AC3E}">
        <p14:creationId xmlns:p14="http://schemas.microsoft.com/office/powerpoint/2010/main" val="2680378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7">
            <a:extLst>
              <a:ext uri="{FF2B5EF4-FFF2-40B4-BE49-F238E27FC236}">
                <a16:creationId xmlns:a16="http://schemas.microsoft.com/office/drawing/2014/main" id="{DBE1E25A-8699-3AD3-4EBB-7E4469BBD56C}"/>
              </a:ext>
            </a:extLst>
          </p:cNvPr>
          <p:cNvPicPr>
            <a:picLocks noChangeAspect="1"/>
          </p:cNvPicPr>
          <p:nvPr/>
        </p:nvPicPr>
        <p:blipFill>
          <a:blip r:embed="rId2"/>
          <a:stretch>
            <a:fillRect/>
          </a:stretch>
        </p:blipFill>
        <p:spPr>
          <a:xfrm>
            <a:off x="8247810" y="15316"/>
            <a:ext cx="896190" cy="1103472"/>
          </a:xfrm>
          <a:prstGeom prst="rect">
            <a:avLst/>
          </a:prstGeom>
        </p:spPr>
      </p:pic>
    </p:spTree>
    <p:extLst>
      <p:ext uri="{BB962C8B-B14F-4D97-AF65-F5344CB8AC3E}">
        <p14:creationId xmlns:p14="http://schemas.microsoft.com/office/powerpoint/2010/main" val="62903345"/>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B28B768-EAD6-3CC0-C557-D8E57DA6B6D4}"/>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4254114747"/>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9FD0792-A42D-30B8-6682-4417A44B7605}"/>
              </a:ext>
            </a:extLst>
          </p:cNvPr>
          <p:cNvPicPr>
            <a:picLocks noChangeAspect="1"/>
          </p:cNvPicPr>
          <p:nvPr/>
        </p:nvPicPr>
        <p:blipFill>
          <a:blip r:embed="rId2"/>
          <a:stretch>
            <a:fillRect/>
          </a:stretch>
        </p:blipFill>
        <p:spPr>
          <a:xfrm>
            <a:off x="0" y="1"/>
            <a:ext cx="891540" cy="1242026"/>
          </a:xfrm>
          <a:prstGeom prst="rect">
            <a:avLst/>
          </a:prstGeom>
        </p:spPr>
      </p:pic>
    </p:spTree>
    <p:extLst>
      <p:ext uri="{BB962C8B-B14F-4D97-AF65-F5344CB8AC3E}">
        <p14:creationId xmlns:p14="http://schemas.microsoft.com/office/powerpoint/2010/main" val="1396274991"/>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CE63A347-BE8E-B62F-9E30-DC6F03276FD3}"/>
              </a:ext>
            </a:extLst>
          </p:cNvPr>
          <p:cNvPicPr>
            <a:picLocks noChangeAspect="1"/>
          </p:cNvPicPr>
          <p:nvPr/>
        </p:nvPicPr>
        <p:blipFill>
          <a:blip r:embed="rId2"/>
          <a:stretch>
            <a:fillRect/>
          </a:stretch>
        </p:blipFill>
        <p:spPr>
          <a:xfrm>
            <a:off x="8247810" y="25400"/>
            <a:ext cx="896190" cy="1109568"/>
          </a:xfrm>
          <a:prstGeom prst="rect">
            <a:avLst/>
          </a:prstGeom>
        </p:spPr>
      </p:pic>
    </p:spTree>
    <p:extLst>
      <p:ext uri="{BB962C8B-B14F-4D97-AF65-F5344CB8AC3E}">
        <p14:creationId xmlns:p14="http://schemas.microsoft.com/office/powerpoint/2010/main" val="1979197945"/>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B93CF1D4-4F14-1861-0384-12994591C342}"/>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479605331"/>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181181286"/>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74556387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8" name="Picture 7">
            <a:extLst>
              <a:ext uri="{FF2B5EF4-FFF2-40B4-BE49-F238E27FC236}">
                <a16:creationId xmlns:a16="http://schemas.microsoft.com/office/drawing/2014/main" id="{4AF1CA2F-924E-AE11-12BB-ABBEC20B856A}"/>
              </a:ext>
            </a:extLst>
          </p:cNvPr>
          <p:cNvPicPr>
            <a:picLocks noChangeAspect="1"/>
          </p:cNvPicPr>
          <p:nvPr/>
        </p:nvPicPr>
        <p:blipFill>
          <a:blip r:embed="rId2"/>
          <a:stretch>
            <a:fillRect/>
          </a:stretch>
        </p:blipFill>
        <p:spPr>
          <a:xfrm>
            <a:off x="8248650" y="44964"/>
            <a:ext cx="895350" cy="1108188"/>
          </a:xfrm>
          <a:prstGeom prst="rect">
            <a:avLst/>
          </a:prstGeom>
        </p:spPr>
      </p:pic>
      <p:pic>
        <p:nvPicPr>
          <p:cNvPr id="10" name="Picture 9">
            <a:extLst>
              <a:ext uri="{FF2B5EF4-FFF2-40B4-BE49-F238E27FC236}">
                <a16:creationId xmlns:a16="http://schemas.microsoft.com/office/drawing/2014/main" id="{A8CA9AD8-8822-D85D-0707-FBEEC8E087AB}"/>
              </a:ext>
            </a:extLst>
          </p:cNvPr>
          <p:cNvPicPr>
            <a:picLocks noChangeAspect="1"/>
          </p:cNvPicPr>
          <p:nvPr/>
        </p:nvPicPr>
        <p:blipFill>
          <a:blip r:embed="rId3"/>
          <a:stretch>
            <a:fillRect/>
          </a:stretch>
        </p:blipFill>
        <p:spPr>
          <a:xfrm>
            <a:off x="6978093" y="3960"/>
            <a:ext cx="896074" cy="1108188"/>
          </a:xfrm>
          <a:prstGeom prst="rect">
            <a:avLst/>
          </a:prstGeom>
        </p:spPr>
      </p:pic>
    </p:spTree>
    <p:extLst>
      <p:ext uri="{BB962C8B-B14F-4D97-AF65-F5344CB8AC3E}">
        <p14:creationId xmlns:p14="http://schemas.microsoft.com/office/powerpoint/2010/main" val="3764984809"/>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a:extLst>
              <a:ext uri="{FF2B5EF4-FFF2-40B4-BE49-F238E27FC236}">
                <a16:creationId xmlns:a16="http://schemas.microsoft.com/office/drawing/2014/main" id="{32D0F3F0-0B2A-30F2-5108-FBA2B748421B}"/>
              </a:ext>
            </a:extLst>
          </p:cNvPr>
          <p:cNvPicPr>
            <a:picLocks noChangeAspect="1"/>
          </p:cNvPicPr>
          <p:nvPr/>
        </p:nvPicPr>
        <p:blipFill>
          <a:blip r:embed="rId2"/>
          <a:stretch>
            <a:fillRect/>
          </a:stretch>
        </p:blipFill>
        <p:spPr>
          <a:xfrm>
            <a:off x="8247810" y="14514"/>
            <a:ext cx="896190" cy="1109568"/>
          </a:xfrm>
          <a:prstGeom prst="rect">
            <a:avLst/>
          </a:prstGeom>
        </p:spPr>
      </p:pic>
    </p:spTree>
    <p:extLst>
      <p:ext uri="{BB962C8B-B14F-4D97-AF65-F5344CB8AC3E}">
        <p14:creationId xmlns:p14="http://schemas.microsoft.com/office/powerpoint/2010/main" val="1221151488"/>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a:extLst>
              <a:ext uri="{FF2B5EF4-FFF2-40B4-BE49-F238E27FC236}">
                <a16:creationId xmlns:a16="http://schemas.microsoft.com/office/drawing/2014/main" id="{44384D95-A3AF-8F02-0DE3-9E8837F3AA6F}"/>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418982411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pic>
        <p:nvPicPr>
          <p:cNvPr id="5" name="Picture 4">
            <a:extLst>
              <a:ext uri="{FF2B5EF4-FFF2-40B4-BE49-F238E27FC236}">
                <a16:creationId xmlns:a16="http://schemas.microsoft.com/office/drawing/2014/main" id="{7D4EE0CE-D09D-13D8-9868-3B5B197D0F33}"/>
              </a:ext>
            </a:extLst>
          </p:cNvPr>
          <p:cNvPicPr>
            <a:picLocks noChangeAspect="1"/>
          </p:cNvPicPr>
          <p:nvPr/>
        </p:nvPicPr>
        <p:blipFill>
          <a:blip r:embed="rId2"/>
          <a:stretch>
            <a:fillRect/>
          </a:stretch>
        </p:blipFill>
        <p:spPr>
          <a:xfrm>
            <a:off x="8196888" y="62243"/>
            <a:ext cx="947113" cy="1169658"/>
          </a:xfrm>
          <a:prstGeom prst="rect">
            <a:avLst/>
          </a:prstGeom>
        </p:spPr>
      </p:pic>
    </p:spTree>
    <p:extLst>
      <p:ext uri="{BB962C8B-B14F-4D97-AF65-F5344CB8AC3E}">
        <p14:creationId xmlns:p14="http://schemas.microsoft.com/office/powerpoint/2010/main" val="146902605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pic>
        <p:nvPicPr>
          <p:cNvPr id="8" name="Picture 7">
            <a:extLst>
              <a:ext uri="{FF2B5EF4-FFF2-40B4-BE49-F238E27FC236}">
                <a16:creationId xmlns:a16="http://schemas.microsoft.com/office/drawing/2014/main" id="{5CC693C5-DD98-AC19-3152-F9560029DFA2}"/>
              </a:ext>
            </a:extLst>
          </p:cNvPr>
          <p:cNvPicPr>
            <a:picLocks noChangeAspect="1"/>
          </p:cNvPicPr>
          <p:nvPr/>
        </p:nvPicPr>
        <p:blipFill>
          <a:blip r:embed="rId2"/>
          <a:stretch>
            <a:fillRect/>
          </a:stretch>
        </p:blipFill>
        <p:spPr>
          <a:xfrm>
            <a:off x="8236698" y="28577"/>
            <a:ext cx="896190" cy="1109568"/>
          </a:xfrm>
          <a:prstGeom prst="rect">
            <a:avLst/>
          </a:prstGeom>
        </p:spPr>
      </p:pic>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94891777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47948"/>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pic>
        <p:nvPicPr>
          <p:cNvPr id="9" name="Picture 8">
            <a:extLst>
              <a:ext uri="{FF2B5EF4-FFF2-40B4-BE49-F238E27FC236}">
                <a16:creationId xmlns:a16="http://schemas.microsoft.com/office/drawing/2014/main" id="{F4FBDFD6-79DA-D6BE-0448-96C8DCC172E2}"/>
              </a:ext>
            </a:extLst>
          </p:cNvPr>
          <p:cNvPicPr>
            <a:picLocks noChangeAspect="1"/>
          </p:cNvPicPr>
          <p:nvPr/>
        </p:nvPicPr>
        <p:blipFill>
          <a:blip r:embed="rId2"/>
          <a:stretch>
            <a:fillRect/>
          </a:stretch>
        </p:blipFill>
        <p:spPr>
          <a:xfrm>
            <a:off x="8247810" y="-47948"/>
            <a:ext cx="896190" cy="1109568"/>
          </a:xfrm>
          <a:prstGeom prst="rect">
            <a:avLst/>
          </a:prstGeom>
        </p:spPr>
      </p:pic>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796269356"/>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01DF7E10-430C-4E25-987A-D9E8ADAA7745}"/>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550861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DA8370A5-1740-3ABE-F0A5-C7BCD001E4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4096765795"/>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3" cstate="print">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588371"/>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
        <p:nvSpPr>
          <p:cNvPr id="4" name="Rectangle 3">
            <a:extLst>
              <a:ext uri="{FF2B5EF4-FFF2-40B4-BE49-F238E27FC236}">
                <a16:creationId xmlns:a16="http://schemas.microsoft.com/office/drawing/2014/main" id="{2D435A8F-2142-46C4-7A74-4E707B57DF30}"/>
              </a:ext>
            </a:extLst>
          </p:cNvPr>
          <p:cNvSpPr>
            <a:spLocks noChangeArrowheads="1"/>
          </p:cNvSpPr>
          <p:nvPr userDrawn="1"/>
        </p:nvSpPr>
        <p:spPr bwMode="auto">
          <a:xfrm>
            <a:off x="0" y="6621463"/>
            <a:ext cx="9144000" cy="236537"/>
          </a:xfrm>
          <a:prstGeom prst="rect">
            <a:avLst/>
          </a:prstGeom>
          <a:solidFill>
            <a:srgbClr val="A2FFA3"/>
          </a:solidFill>
          <a:ln w="9525">
            <a:noFill/>
            <a:miter lim="800000"/>
            <a:headEnd/>
            <a:tailEnd/>
          </a:ln>
          <a:effectLst/>
        </p:spPr>
        <p:txBody>
          <a:bodyPr wrap="none" anchor="ctr"/>
          <a:lstStyle/>
          <a:p>
            <a:pPr>
              <a:defRPr/>
            </a:pPr>
            <a:endParaRPr lang="en-GB">
              <a:latin typeface="Arial" charset="0"/>
            </a:endParaRPr>
          </a:p>
        </p:txBody>
      </p:sp>
    </p:spTree>
    <p:extLst>
      <p:ext uri="{BB962C8B-B14F-4D97-AF65-F5344CB8AC3E}">
        <p14:creationId xmlns:p14="http://schemas.microsoft.com/office/powerpoint/2010/main" val="2075627767"/>
      </p:ext>
    </p:extLst>
  </p:cSld>
  <p:clrMap bg1="lt1" tx1="dk1" bg2="lt2" tx2="dk2" accent1="accent1" accent2="accent2" accent3="accent3" accent4="accent4" accent5="accent5" accent6="accent6" hlink="hlink" folHlink="folHlink"/>
  <p:sldLayoutIdLst>
    <p:sldLayoutId id="2147484576" r:id="rId1"/>
    <p:sldLayoutId id="2147484577" r:id="rId2"/>
    <p:sldLayoutId id="2147484578" r:id="rId3"/>
    <p:sldLayoutId id="2147484579" r:id="rId4"/>
    <p:sldLayoutId id="2147484580" r:id="rId5"/>
    <p:sldLayoutId id="2147484581" r:id="rId6"/>
    <p:sldLayoutId id="2147484582" r:id="rId7"/>
    <p:sldLayoutId id="2147484583" r:id="rId8"/>
    <p:sldLayoutId id="2147484584" r:id="rId9"/>
    <p:sldLayoutId id="2147484585" r:id="rId10"/>
    <p:sldLayoutId id="2147484586" r:id="rId11"/>
    <p:sldLayoutId id="2147484587" r:id="rId12"/>
    <p:sldLayoutId id="2147484588" r:id="rId13"/>
    <p:sldLayoutId id="2147484589" r:id="rId14"/>
    <p:sldLayoutId id="2147484590" r:id="rId15"/>
    <p:sldLayoutId id="2147484591" r:id="rId16"/>
    <p:sldLayoutId id="2147484592" r:id="rId17"/>
    <p:sldLayoutId id="2147484593" r:id="rId18"/>
    <p:sldLayoutId id="2147484594" r:id="rId19"/>
    <p:sldLayoutId id="2147484595" r:id="rId20"/>
    <p:sldLayoutId id="2147484596" r:id="rId21"/>
    <p:sldLayoutId id="2147484597" r:id="rId22"/>
    <p:sldLayoutId id="2147484598" r:id="rId23"/>
    <p:sldLayoutId id="2147484599" r:id="rId24"/>
    <p:sldLayoutId id="2147484600" r:id="rId25"/>
    <p:sldLayoutId id="2147484601" r:id="rId26"/>
    <p:sldLayoutId id="2147484602" r:id="rId27"/>
    <p:sldLayoutId id="2147484603" r:id="rId28"/>
    <p:sldLayoutId id="2147484604" r:id="rId29"/>
    <p:sldLayoutId id="2147484605" r:id="rId30"/>
    <p:sldLayoutId id="2147484606" r:id="rId31"/>
    <p:sldLayoutId id="2147484607" r:id="rId32"/>
    <p:sldLayoutId id="2147484608" r:id="rId33"/>
    <p:sldLayoutId id="2147484609" r:id="rId34"/>
    <p:sldLayoutId id="2147484610" r:id="rId35"/>
    <p:sldLayoutId id="2147484611" r:id="rId36"/>
    <p:sldLayoutId id="2147484612" r:id="rId37"/>
    <p:sldLayoutId id="2147484613" r:id="rId38"/>
    <p:sldLayoutId id="2147484614" r:id="rId39"/>
    <p:sldLayoutId id="2147484615" r:id="rId40"/>
    <p:sldLayoutId id="2147484616" r:id="rId41"/>
  </p:sldLayoutIdLst>
  <p:hf hdr="0" ftr="0" dt="0"/>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ctrTitle"/>
          </p:nvPr>
        </p:nvSpPr>
        <p:spPr/>
        <p:txBody>
          <a:bodyPr/>
          <a:lstStyle/>
          <a:p>
            <a:r>
              <a:rPr lang="en-US" sz="3200" dirty="0"/>
              <a:t>Digital Security and Forensics</a:t>
            </a:r>
            <a:br>
              <a:rPr lang="en-US" sz="4000" dirty="0"/>
            </a:br>
            <a:r>
              <a:rPr lang="en-US" sz="1200" dirty="0"/>
              <a:t>AICT006-4-2-DSF Version 1</a:t>
            </a:r>
            <a:endParaRPr lang="en-GB" sz="3200" dirty="0"/>
          </a:p>
        </p:txBody>
      </p:sp>
      <p:sp>
        <p:nvSpPr>
          <p:cNvPr id="2" name="Subtitle 1"/>
          <p:cNvSpPr>
            <a:spLocks noGrp="1"/>
          </p:cNvSpPr>
          <p:nvPr>
            <p:ph type="subTitle" idx="1"/>
          </p:nvPr>
        </p:nvSpPr>
        <p:spPr/>
        <p:txBody>
          <a:bodyPr/>
          <a:lstStyle/>
          <a:p>
            <a:r>
              <a:rPr lang="en-US" dirty="0"/>
              <a:t>Introduction to Cryptography</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Encryption: Scrambling a message</a:t>
            </a:r>
          </a:p>
          <a:p>
            <a:r>
              <a:rPr lang="en-US" dirty="0"/>
              <a:t>Algorithm: Method used for scrambling</a:t>
            </a:r>
          </a:p>
          <a:p>
            <a:r>
              <a:rPr lang="en-US" dirty="0"/>
              <a:t>Key: the output of certain encryption algorithms is controlled by a value called an encryption key </a:t>
            </a:r>
          </a:p>
          <a:p>
            <a:pPr marL="0" indent="0">
              <a:buNone/>
            </a:pPr>
            <a:endParaRPr lang="en-US" dirty="0"/>
          </a:p>
          <a:p>
            <a:pPr marL="0" indent="0" algn="ctr">
              <a:buNone/>
            </a:pPr>
            <a:r>
              <a:rPr lang="en-US" dirty="0"/>
              <a:t>More formally: The </a:t>
            </a:r>
            <a:r>
              <a:rPr lang="en-US" dirty="0">
                <a:solidFill>
                  <a:srgbClr val="C00000"/>
                </a:solidFill>
              </a:rPr>
              <a:t>algorithm </a:t>
            </a:r>
            <a:r>
              <a:rPr lang="en-US" dirty="0"/>
              <a:t>is used to transform </a:t>
            </a:r>
            <a:r>
              <a:rPr lang="en-US" dirty="0">
                <a:solidFill>
                  <a:srgbClr val="C00000"/>
                </a:solidFill>
              </a:rPr>
              <a:t>plaintext</a:t>
            </a:r>
            <a:r>
              <a:rPr lang="en-US" dirty="0"/>
              <a:t> into </a:t>
            </a:r>
            <a:r>
              <a:rPr lang="en-US" dirty="0" err="1">
                <a:solidFill>
                  <a:srgbClr val="C00000"/>
                </a:solidFill>
              </a:rPr>
              <a:t>ciphertext</a:t>
            </a:r>
            <a:endParaRPr lang="en-US" dirty="0">
              <a:solidFill>
                <a:srgbClr val="C00000"/>
              </a:solidFill>
            </a:endParaRPr>
          </a:p>
        </p:txBody>
      </p:sp>
      <p:sp>
        <p:nvSpPr>
          <p:cNvPr id="2" name="Title 1"/>
          <p:cNvSpPr>
            <a:spLocks noGrp="1"/>
          </p:cNvSpPr>
          <p:nvPr>
            <p:ph type="title"/>
          </p:nvPr>
        </p:nvSpPr>
        <p:spPr/>
        <p:txBody>
          <a:bodyPr/>
          <a:lstStyle/>
          <a:p>
            <a:r>
              <a:rPr lang="en-US" altLang="en-US" dirty="0"/>
              <a:t>Cryptographic Techniques</a:t>
            </a:r>
            <a:endParaRPr lang="en-GB" dirty="0"/>
          </a:p>
        </p:txBody>
      </p:sp>
      <p:sp>
        <p:nvSpPr>
          <p:cNvPr id="4" name="Slide Number Placeholder 3"/>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10</a:t>
            </a:fld>
            <a:r>
              <a:rPr lang="en-GB"/>
              <a:t> of 33</a:t>
            </a:r>
            <a:endParaRPr lang="en-GB" dirty="0"/>
          </a:p>
        </p:txBody>
      </p:sp>
    </p:spTree>
    <p:extLst>
      <p:ext uri="{BB962C8B-B14F-4D97-AF65-F5344CB8AC3E}">
        <p14:creationId xmlns:p14="http://schemas.microsoft.com/office/powerpoint/2010/main" val="3167063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sz="2400" dirty="0"/>
              <a:t>Classes of algorithms:</a:t>
            </a:r>
          </a:p>
          <a:p>
            <a:r>
              <a:rPr lang="en-US" sz="2400" dirty="0"/>
              <a:t>Reversible, symmetric (Conventional)</a:t>
            </a:r>
          </a:p>
          <a:p>
            <a:r>
              <a:rPr lang="en-US" sz="2400" dirty="0"/>
              <a:t>Reversible, asymmetric (Public Key)</a:t>
            </a:r>
          </a:p>
          <a:p>
            <a:r>
              <a:rPr lang="en-US" sz="2400" dirty="0"/>
              <a:t>One-Way (Hash)</a:t>
            </a:r>
          </a:p>
          <a:p>
            <a:pPr marL="0" indent="0">
              <a:buNone/>
            </a:pPr>
            <a:endParaRPr lang="en-US" sz="2000" dirty="0"/>
          </a:p>
          <a:p>
            <a:pPr marL="0" indent="0">
              <a:buNone/>
            </a:pPr>
            <a:r>
              <a:rPr lang="en-US" sz="2400" dirty="0"/>
              <a:t>Properties of algorithms:</a:t>
            </a:r>
          </a:p>
          <a:p>
            <a:r>
              <a:rPr lang="en-US" sz="2400" dirty="0"/>
              <a:t>Reversible: can transform </a:t>
            </a:r>
            <a:r>
              <a:rPr lang="en-US" sz="2400" dirty="0" err="1"/>
              <a:t>ciphertext</a:t>
            </a:r>
            <a:r>
              <a:rPr lang="en-US" sz="2400" dirty="0"/>
              <a:t> back to plaintext</a:t>
            </a:r>
          </a:p>
          <a:p>
            <a:r>
              <a:rPr lang="en-US" sz="2400" dirty="0"/>
              <a:t>Symmetric: uses one key for both encryption and decryption</a:t>
            </a:r>
          </a:p>
          <a:p>
            <a:r>
              <a:rPr lang="en-US" sz="2400" dirty="0"/>
              <a:t>Asymmetric: uses different keys for encryption / decryption</a:t>
            </a:r>
          </a:p>
          <a:p>
            <a:endParaRPr lang="en-US" sz="2400" dirty="0"/>
          </a:p>
          <a:p>
            <a:endParaRPr lang="en-US" sz="2400" dirty="0"/>
          </a:p>
        </p:txBody>
      </p:sp>
      <p:sp>
        <p:nvSpPr>
          <p:cNvPr id="2" name="Title 1"/>
          <p:cNvSpPr>
            <a:spLocks noGrp="1"/>
          </p:cNvSpPr>
          <p:nvPr>
            <p:ph type="title"/>
          </p:nvPr>
        </p:nvSpPr>
        <p:spPr/>
        <p:txBody>
          <a:bodyPr/>
          <a:lstStyle/>
          <a:p>
            <a:r>
              <a:rPr lang="en-US" altLang="en-US" dirty="0"/>
              <a:t>Cryptographic Techniques</a:t>
            </a:r>
            <a:endParaRPr lang="en-GB" dirty="0"/>
          </a:p>
        </p:txBody>
      </p:sp>
      <p:sp>
        <p:nvSpPr>
          <p:cNvPr id="4" name="Slide Number Placeholder 3"/>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11</a:t>
            </a:fld>
            <a:r>
              <a:rPr lang="en-GB"/>
              <a:t> of 33</a:t>
            </a:r>
            <a:endParaRPr lang="en-GB" dirty="0"/>
          </a:p>
        </p:txBody>
      </p:sp>
    </p:spTree>
    <p:extLst>
      <p:ext uri="{BB962C8B-B14F-4D97-AF65-F5344CB8AC3E}">
        <p14:creationId xmlns:p14="http://schemas.microsoft.com/office/powerpoint/2010/main" val="3929742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Content Placeholder 2"/>
          <p:cNvSpPr>
            <a:spLocks noGrp="1"/>
          </p:cNvSpPr>
          <p:nvPr>
            <p:ph idx="1"/>
          </p:nvPr>
        </p:nvSpPr>
        <p:spPr>
          <a:xfrm>
            <a:off x="411163" y="1484313"/>
            <a:ext cx="8001000" cy="2173869"/>
          </a:xfrm>
        </p:spPr>
        <p:txBody>
          <a:bodyPr/>
          <a:lstStyle/>
          <a:p>
            <a:r>
              <a:rPr lang="en-GB" altLang="en-US" sz="2800" dirty="0"/>
              <a:t>Symmetric key cryptography, also called </a:t>
            </a:r>
            <a:r>
              <a:rPr lang="en-GB" altLang="en-US" sz="2800" dirty="0">
                <a:solidFill>
                  <a:schemeClr val="accent2"/>
                </a:solidFill>
              </a:rPr>
              <a:t>private</a:t>
            </a:r>
            <a:r>
              <a:rPr lang="en-GB" altLang="en-US" sz="2800" dirty="0"/>
              <a:t> or </a:t>
            </a:r>
            <a:r>
              <a:rPr lang="en-GB" altLang="en-US" sz="2800" dirty="0">
                <a:solidFill>
                  <a:schemeClr val="accent2"/>
                </a:solidFill>
              </a:rPr>
              <a:t>secret</a:t>
            </a:r>
            <a:r>
              <a:rPr lang="en-GB" altLang="en-US" sz="2800" dirty="0"/>
              <a:t> key cryptography</a:t>
            </a:r>
          </a:p>
          <a:p>
            <a:r>
              <a:rPr lang="en-GB" altLang="en-US" sz="2800" dirty="0"/>
              <a:t>The same key is used to encrypt and decrypt the data. </a:t>
            </a:r>
            <a:endParaRPr lang="en-US" altLang="en-US" sz="2800" dirty="0"/>
          </a:p>
        </p:txBody>
      </p:sp>
      <p:sp>
        <p:nvSpPr>
          <p:cNvPr id="15362" name="Title 1"/>
          <p:cNvSpPr>
            <a:spLocks noGrp="1"/>
          </p:cNvSpPr>
          <p:nvPr>
            <p:ph type="title"/>
          </p:nvPr>
        </p:nvSpPr>
        <p:spPr/>
        <p:txBody>
          <a:bodyPr/>
          <a:lstStyle/>
          <a:p>
            <a:r>
              <a:rPr lang="en-US" altLang="en-US" dirty="0"/>
              <a:t>Symmetric Key</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12</a:t>
            </a:fld>
            <a:r>
              <a:rPr lang="en-GB"/>
              <a:t> of 33</a:t>
            </a:r>
            <a:endParaRPr lang="en-GB" dirty="0"/>
          </a:p>
        </p:txBody>
      </p:sp>
      <p:grpSp>
        <p:nvGrpSpPr>
          <p:cNvPr id="15364" name="Group 1"/>
          <p:cNvGrpSpPr>
            <a:grpSpLocks/>
          </p:cNvGrpSpPr>
          <p:nvPr/>
        </p:nvGrpSpPr>
        <p:grpSpPr bwMode="auto">
          <a:xfrm>
            <a:off x="1032669" y="3479914"/>
            <a:ext cx="6757987" cy="2984272"/>
            <a:chOff x="1077913" y="3362325"/>
            <a:chExt cx="6757987" cy="2984273"/>
          </a:xfrm>
        </p:grpSpPr>
        <p:sp>
          <p:nvSpPr>
            <p:cNvPr id="15366" name="Oval 4"/>
            <p:cNvSpPr>
              <a:spLocks noChangeArrowheads="1"/>
            </p:cNvSpPr>
            <p:nvPr/>
          </p:nvSpPr>
          <p:spPr bwMode="auto">
            <a:xfrm>
              <a:off x="1077913" y="4410075"/>
              <a:ext cx="1600200" cy="838200"/>
            </a:xfrm>
            <a:prstGeom prst="ellipse">
              <a:avLst/>
            </a:prstGeom>
            <a:solidFill>
              <a:srgbClr val="FFFF99"/>
            </a:solidFill>
            <a:ln w="12700">
              <a:solidFill>
                <a:schemeClr val="tx1"/>
              </a:solidFill>
              <a:round/>
              <a:headEnd/>
              <a:tailEnd/>
            </a:ln>
          </p:spPr>
          <p:txBody>
            <a:bodyPr wrap="none" lIns="90488" tIns="44450" rIns="90488" bIns="44450"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5367" name="Text Box 5"/>
            <p:cNvSpPr txBox="1">
              <a:spLocks noChangeArrowheads="1"/>
            </p:cNvSpPr>
            <p:nvPr/>
          </p:nvSpPr>
          <p:spPr bwMode="auto">
            <a:xfrm>
              <a:off x="1168400" y="4552950"/>
              <a:ext cx="13970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t>Encrypt with</a:t>
              </a:r>
            </a:p>
            <a:p>
              <a:pPr algn="ctr"/>
              <a:r>
                <a:rPr lang="en-US" altLang="en-US" sz="1600"/>
                <a:t>secret key</a:t>
              </a:r>
            </a:p>
          </p:txBody>
        </p:sp>
        <p:sp>
          <p:nvSpPr>
            <p:cNvPr id="15368" name="Text Box 7"/>
            <p:cNvSpPr txBox="1">
              <a:spLocks noChangeArrowheads="1"/>
            </p:cNvSpPr>
            <p:nvPr/>
          </p:nvSpPr>
          <p:spPr bwMode="auto">
            <a:xfrm>
              <a:off x="6415088" y="4552950"/>
              <a:ext cx="142081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1600"/>
                <a:t>Decrypt with</a:t>
              </a:r>
            </a:p>
            <a:p>
              <a:pPr algn="ctr"/>
              <a:r>
                <a:rPr lang="en-US" altLang="en-US" sz="1600"/>
                <a:t>secret key</a:t>
              </a:r>
            </a:p>
          </p:txBody>
        </p:sp>
        <p:sp>
          <p:nvSpPr>
            <p:cNvPr id="15369" name="Text Box 8"/>
            <p:cNvSpPr txBox="1">
              <a:spLocks noChangeArrowheads="1"/>
            </p:cNvSpPr>
            <p:nvPr/>
          </p:nvSpPr>
          <p:spPr bwMode="auto">
            <a:xfrm>
              <a:off x="1339850" y="3365500"/>
              <a:ext cx="1138238"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Plaintext</a:t>
              </a:r>
            </a:p>
          </p:txBody>
        </p:sp>
        <p:sp>
          <p:nvSpPr>
            <p:cNvPr id="15370" name="Text Box 9"/>
            <p:cNvSpPr txBox="1">
              <a:spLocks noChangeArrowheads="1"/>
            </p:cNvSpPr>
            <p:nvPr/>
          </p:nvSpPr>
          <p:spPr bwMode="auto">
            <a:xfrm>
              <a:off x="6650038" y="3362325"/>
              <a:ext cx="113823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Plaintext</a:t>
              </a:r>
            </a:p>
          </p:txBody>
        </p:sp>
        <p:sp>
          <p:nvSpPr>
            <p:cNvPr id="15371" name="Line 10"/>
            <p:cNvSpPr>
              <a:spLocks noChangeShapeType="1"/>
            </p:cNvSpPr>
            <p:nvPr/>
          </p:nvSpPr>
          <p:spPr bwMode="auto">
            <a:xfrm>
              <a:off x="1839913" y="3724275"/>
              <a:ext cx="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GB"/>
            </a:p>
          </p:txBody>
        </p:sp>
        <p:sp>
          <p:nvSpPr>
            <p:cNvPr id="15372" name="Freeform 11"/>
            <p:cNvSpPr>
              <a:spLocks/>
            </p:cNvSpPr>
            <p:nvPr/>
          </p:nvSpPr>
          <p:spPr bwMode="auto">
            <a:xfrm>
              <a:off x="1839913" y="5248275"/>
              <a:ext cx="5334000" cy="228600"/>
            </a:xfrm>
            <a:custGeom>
              <a:avLst/>
              <a:gdLst>
                <a:gd name="T0" fmla="*/ 0 w 3360"/>
                <a:gd name="T1" fmla="*/ 0 h 144"/>
                <a:gd name="T2" fmla="*/ 0 w 3360"/>
                <a:gd name="T3" fmla="*/ 2147483646 h 144"/>
                <a:gd name="T4" fmla="*/ 2147483646 w 3360"/>
                <a:gd name="T5" fmla="*/ 2147483646 h 144"/>
                <a:gd name="T6" fmla="*/ 2147483646 w 3360"/>
                <a:gd name="T7" fmla="*/ 0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0" h="144">
                  <a:moveTo>
                    <a:pt x="0" y="0"/>
                  </a:moveTo>
                  <a:lnTo>
                    <a:pt x="0" y="144"/>
                  </a:lnTo>
                  <a:lnTo>
                    <a:pt x="3360" y="144"/>
                  </a:lnTo>
                  <a:lnTo>
                    <a:pt x="3360" y="0"/>
                  </a:lnTo>
                </a:path>
              </a:pathLst>
            </a:custGeom>
            <a:noFill/>
            <a:ln w="38100" cap="flat" cmpd="sng">
              <a:solidFill>
                <a:schemeClr val="tx1"/>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90488" tIns="44450" rIns="90488" bIns="44450"/>
            <a:lstStyle/>
            <a:p>
              <a:endParaRPr lang="en-GB"/>
            </a:p>
          </p:txBody>
        </p:sp>
        <p:sp>
          <p:nvSpPr>
            <p:cNvPr id="15373" name="Line 12"/>
            <p:cNvSpPr>
              <a:spLocks noChangeShapeType="1"/>
            </p:cNvSpPr>
            <p:nvPr/>
          </p:nvSpPr>
          <p:spPr bwMode="auto">
            <a:xfrm flipV="1">
              <a:off x="7173913" y="3648075"/>
              <a:ext cx="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GB"/>
            </a:p>
          </p:txBody>
        </p:sp>
        <p:grpSp>
          <p:nvGrpSpPr>
            <p:cNvPr id="15374" name="Group 13"/>
            <p:cNvGrpSpPr>
              <a:grpSpLocks/>
            </p:cNvGrpSpPr>
            <p:nvPr/>
          </p:nvGrpSpPr>
          <p:grpSpPr bwMode="auto">
            <a:xfrm>
              <a:off x="3059113" y="4652963"/>
              <a:ext cx="3048000" cy="1693635"/>
              <a:chOff x="1719" y="1709"/>
              <a:chExt cx="1775" cy="1248"/>
            </a:xfrm>
          </p:grpSpPr>
          <p:sp>
            <p:nvSpPr>
              <p:cNvPr id="15376" name="Oval 14"/>
              <p:cNvSpPr>
                <a:spLocks noChangeArrowheads="1"/>
              </p:cNvSpPr>
              <p:nvPr/>
            </p:nvSpPr>
            <p:spPr bwMode="auto">
              <a:xfrm>
                <a:off x="2109" y="1709"/>
                <a:ext cx="736" cy="345"/>
              </a:xfrm>
              <a:prstGeom prst="ellipse">
                <a:avLst/>
              </a:prstGeom>
              <a:solidFill>
                <a:srgbClr val="CCFFFF"/>
              </a:solidFill>
              <a:ln w="9525">
                <a:solidFill>
                  <a:srgbClr val="00CCFF"/>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5377" name="Oval 15"/>
              <p:cNvSpPr>
                <a:spLocks noChangeArrowheads="1"/>
              </p:cNvSpPr>
              <p:nvPr/>
            </p:nvSpPr>
            <p:spPr bwMode="auto">
              <a:xfrm>
                <a:off x="2542" y="1752"/>
                <a:ext cx="692" cy="346"/>
              </a:xfrm>
              <a:prstGeom prst="ellipse">
                <a:avLst/>
              </a:prstGeom>
              <a:solidFill>
                <a:srgbClr val="CCFFFF"/>
              </a:solidFill>
              <a:ln w="9525">
                <a:solidFill>
                  <a:srgbClr val="00CCFF"/>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15378" name="Oval 16"/>
              <p:cNvSpPr>
                <a:spLocks noChangeArrowheads="1"/>
              </p:cNvSpPr>
              <p:nvPr/>
            </p:nvSpPr>
            <p:spPr bwMode="auto">
              <a:xfrm>
                <a:off x="2715" y="1925"/>
                <a:ext cx="692" cy="345"/>
              </a:xfrm>
              <a:prstGeom prst="ellipse">
                <a:avLst/>
              </a:prstGeom>
              <a:solidFill>
                <a:srgbClr val="CCFFFF"/>
              </a:solidFill>
              <a:ln w="9525">
                <a:solidFill>
                  <a:srgbClr val="00CCFF"/>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000"/>
              </a:p>
            </p:txBody>
          </p:sp>
          <p:sp>
            <p:nvSpPr>
              <p:cNvPr id="15379" name="Oval 17"/>
              <p:cNvSpPr>
                <a:spLocks noChangeArrowheads="1"/>
              </p:cNvSpPr>
              <p:nvPr/>
            </p:nvSpPr>
            <p:spPr bwMode="auto">
              <a:xfrm>
                <a:off x="2801" y="2141"/>
                <a:ext cx="693" cy="518"/>
              </a:xfrm>
              <a:prstGeom prst="ellipse">
                <a:avLst/>
              </a:prstGeom>
              <a:solidFill>
                <a:srgbClr val="CCFFFF"/>
              </a:solidFill>
              <a:ln w="9525">
                <a:solidFill>
                  <a:srgbClr val="00CCFF"/>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000"/>
              </a:p>
            </p:txBody>
          </p:sp>
          <p:sp>
            <p:nvSpPr>
              <p:cNvPr id="15380" name="Oval 18"/>
              <p:cNvSpPr>
                <a:spLocks noChangeArrowheads="1"/>
              </p:cNvSpPr>
              <p:nvPr/>
            </p:nvSpPr>
            <p:spPr bwMode="auto">
              <a:xfrm>
                <a:off x="2412" y="2270"/>
                <a:ext cx="692" cy="562"/>
              </a:xfrm>
              <a:prstGeom prst="ellipse">
                <a:avLst/>
              </a:prstGeom>
              <a:solidFill>
                <a:srgbClr val="CCFFFF"/>
              </a:solidFill>
              <a:ln w="9525">
                <a:solidFill>
                  <a:srgbClr val="00CCFF"/>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000"/>
              </a:p>
            </p:txBody>
          </p:sp>
          <p:sp>
            <p:nvSpPr>
              <p:cNvPr id="15381" name="Oval 19"/>
              <p:cNvSpPr>
                <a:spLocks noChangeArrowheads="1"/>
              </p:cNvSpPr>
              <p:nvPr/>
            </p:nvSpPr>
            <p:spPr bwMode="auto">
              <a:xfrm>
                <a:off x="1935" y="2141"/>
                <a:ext cx="693" cy="648"/>
              </a:xfrm>
              <a:prstGeom prst="ellipse">
                <a:avLst/>
              </a:prstGeom>
              <a:solidFill>
                <a:srgbClr val="CCFFFF"/>
              </a:solidFill>
              <a:ln w="9525">
                <a:solidFill>
                  <a:srgbClr val="00CCFF"/>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000"/>
              </a:p>
            </p:txBody>
          </p:sp>
          <p:sp>
            <p:nvSpPr>
              <p:cNvPr id="15382" name="Oval 20"/>
              <p:cNvSpPr>
                <a:spLocks noChangeArrowheads="1"/>
              </p:cNvSpPr>
              <p:nvPr/>
            </p:nvSpPr>
            <p:spPr bwMode="auto">
              <a:xfrm>
                <a:off x="1719" y="1838"/>
                <a:ext cx="693" cy="605"/>
              </a:xfrm>
              <a:prstGeom prst="ellipse">
                <a:avLst/>
              </a:prstGeom>
              <a:solidFill>
                <a:srgbClr val="CCFFFF"/>
              </a:solidFill>
              <a:ln w="9525">
                <a:solidFill>
                  <a:srgbClr val="00CCFF"/>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sz="2000"/>
              </a:p>
            </p:txBody>
          </p:sp>
          <p:sp>
            <p:nvSpPr>
              <p:cNvPr id="15383" name="Freeform 21"/>
              <p:cNvSpPr>
                <a:spLocks/>
              </p:cNvSpPr>
              <p:nvPr/>
            </p:nvSpPr>
            <p:spPr bwMode="auto">
              <a:xfrm>
                <a:off x="1871" y="1920"/>
                <a:ext cx="1470" cy="1037"/>
              </a:xfrm>
              <a:custGeom>
                <a:avLst/>
                <a:gdLst>
                  <a:gd name="T0" fmla="*/ 15 w 1632"/>
                  <a:gd name="T1" fmla="*/ 61 h 1152"/>
                  <a:gd name="T2" fmla="*/ 122 w 1632"/>
                  <a:gd name="T3" fmla="*/ 15 h 1152"/>
                  <a:gd name="T4" fmla="*/ 212 w 1632"/>
                  <a:gd name="T5" fmla="*/ 0 h 1152"/>
                  <a:gd name="T6" fmla="*/ 395 w 1632"/>
                  <a:gd name="T7" fmla="*/ 15 h 1152"/>
                  <a:gd name="T8" fmla="*/ 456 w 1632"/>
                  <a:gd name="T9" fmla="*/ 45 h 1152"/>
                  <a:gd name="T10" fmla="*/ 487 w 1632"/>
                  <a:gd name="T11" fmla="*/ 106 h 1152"/>
                  <a:gd name="T12" fmla="*/ 517 w 1632"/>
                  <a:gd name="T13" fmla="*/ 121 h 1152"/>
                  <a:gd name="T14" fmla="*/ 487 w 1632"/>
                  <a:gd name="T15" fmla="*/ 287 h 1152"/>
                  <a:gd name="T16" fmla="*/ 289 w 1632"/>
                  <a:gd name="T17" fmla="*/ 362 h 1152"/>
                  <a:gd name="T18" fmla="*/ 91 w 1632"/>
                  <a:gd name="T19" fmla="*/ 302 h 1152"/>
                  <a:gd name="T20" fmla="*/ 30 w 1632"/>
                  <a:gd name="T21" fmla="*/ 241 h 1152"/>
                  <a:gd name="T22" fmla="*/ 0 w 1632"/>
                  <a:gd name="T23" fmla="*/ 227 h 1152"/>
                  <a:gd name="T24" fmla="*/ 15 w 1632"/>
                  <a:gd name="T25" fmla="*/ 61 h 1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632" h="1152">
                    <a:moveTo>
                      <a:pt x="48" y="192"/>
                    </a:moveTo>
                    <a:lnTo>
                      <a:pt x="384" y="48"/>
                    </a:lnTo>
                    <a:lnTo>
                      <a:pt x="672" y="0"/>
                    </a:lnTo>
                    <a:lnTo>
                      <a:pt x="1248" y="48"/>
                    </a:lnTo>
                    <a:lnTo>
                      <a:pt x="1440" y="144"/>
                    </a:lnTo>
                    <a:lnTo>
                      <a:pt x="1536" y="336"/>
                    </a:lnTo>
                    <a:lnTo>
                      <a:pt x="1632" y="384"/>
                    </a:lnTo>
                    <a:lnTo>
                      <a:pt x="1536" y="912"/>
                    </a:lnTo>
                    <a:lnTo>
                      <a:pt x="912" y="1152"/>
                    </a:lnTo>
                    <a:lnTo>
                      <a:pt x="288" y="960"/>
                    </a:lnTo>
                    <a:lnTo>
                      <a:pt x="96" y="768"/>
                    </a:lnTo>
                    <a:lnTo>
                      <a:pt x="0" y="720"/>
                    </a:lnTo>
                    <a:lnTo>
                      <a:pt x="48" y="192"/>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15375" name="Text Box 23"/>
            <p:cNvSpPr txBox="1">
              <a:spLocks noChangeArrowheads="1"/>
            </p:cNvSpPr>
            <p:nvPr/>
          </p:nvSpPr>
          <p:spPr bwMode="auto">
            <a:xfrm>
              <a:off x="1763713" y="5643563"/>
              <a:ext cx="1347787"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Ciphertext</a:t>
              </a:r>
            </a:p>
          </p:txBody>
        </p:sp>
      </p:grpSp>
      <p:sp>
        <p:nvSpPr>
          <p:cNvPr id="15365" name="Text Box 22"/>
          <p:cNvSpPr txBox="1">
            <a:spLocks noChangeArrowheads="1"/>
          </p:cNvSpPr>
          <p:nvPr/>
        </p:nvSpPr>
        <p:spPr bwMode="auto">
          <a:xfrm>
            <a:off x="3889375" y="4972050"/>
            <a:ext cx="1433513"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88" tIns="44450" rIns="90488" bIns="4445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a:t>Internet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113" y="1557338"/>
            <a:ext cx="84201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3"/>
          <p:cNvSpPr>
            <a:spLocks noChangeArrowheads="1"/>
          </p:cNvSpPr>
          <p:nvPr/>
        </p:nvSpPr>
        <p:spPr bwMode="auto">
          <a:xfrm>
            <a:off x="179388" y="1916113"/>
            <a:ext cx="8856662" cy="865187"/>
          </a:xfrm>
          <a:prstGeom prst="rect">
            <a:avLst/>
          </a:prstGeom>
          <a:noFill/>
          <a:ln w="63500" algn="ctr">
            <a:solidFill>
              <a:srgbClr val="92D05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 name="Title 1"/>
          <p:cNvSpPr txBox="1">
            <a:spLocks/>
          </p:cNvSpPr>
          <p:nvPr/>
        </p:nvSpPr>
        <p:spPr>
          <a:xfrm>
            <a:off x="485775" y="274638"/>
            <a:ext cx="7042150" cy="1143000"/>
          </a:xfrm>
          <a:prstGeom prst="rect">
            <a:avLst/>
          </a:prstGeom>
        </p:spPr>
        <p:txBody>
          <a:bodyPr anchor="ct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US" altLang="en-US" kern="0" dirty="0">
                <a:solidFill>
                  <a:srgbClr val="5B1868"/>
                </a:solidFill>
              </a:rPr>
              <a:t>Encryption and Security</a:t>
            </a:r>
            <a:endParaRPr lang="en-GB" kern="0"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13</a:t>
            </a:fld>
            <a:r>
              <a:rPr lang="en-GB"/>
              <a:t> of 33</a:t>
            </a:r>
            <a:endParaRPr lang="en-GB"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056" descr="Clipboard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752725"/>
            <a:ext cx="4719637"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2055" descr="Clipboard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412875"/>
            <a:ext cx="7392987" cy="16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 Box 2054"/>
          <p:cNvSpPr txBox="1">
            <a:spLocks noChangeArrowheads="1"/>
          </p:cNvSpPr>
          <p:nvPr/>
        </p:nvSpPr>
        <p:spPr bwMode="auto">
          <a:xfrm>
            <a:off x="4435474" y="5301208"/>
            <a:ext cx="2232025" cy="9239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r>
              <a:rPr lang="en-US" altLang="en-US" sz="1800" b="1" dirty="0">
                <a:solidFill>
                  <a:srgbClr val="C00000"/>
                </a:solidFill>
                <a:latin typeface="Calibri" panose="020F0502020204030204" pitchFamily="34" charset="0"/>
              </a:rPr>
              <a:t>Need to know the algorithm and the secret key to decrypt</a:t>
            </a:r>
            <a:endParaRPr lang="en-GB" altLang="en-US" sz="1800" b="1" dirty="0">
              <a:solidFill>
                <a:srgbClr val="C00000"/>
              </a:solidFill>
              <a:latin typeface="Calibri" panose="020F0502020204030204" pitchFamily="34" charset="0"/>
            </a:endParaRPr>
          </a:p>
        </p:txBody>
      </p:sp>
      <p:sp>
        <p:nvSpPr>
          <p:cNvPr id="17414" name="Text Box 2054"/>
          <p:cNvSpPr txBox="1">
            <a:spLocks noChangeArrowheads="1"/>
          </p:cNvSpPr>
          <p:nvPr/>
        </p:nvSpPr>
        <p:spPr bwMode="auto">
          <a:xfrm>
            <a:off x="6012160" y="3065463"/>
            <a:ext cx="2376488" cy="12001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spAutoFit/>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r>
              <a:rPr lang="en-US" altLang="en-US" sz="1800" b="1" dirty="0">
                <a:latin typeface="Calibri" panose="020F0502020204030204" pitchFamily="34" charset="0"/>
              </a:rPr>
              <a:t>Need to know the </a:t>
            </a:r>
          </a:p>
          <a:p>
            <a:pPr eaLnBrk="1" hangingPunct="1">
              <a:spcBef>
                <a:spcPct val="0"/>
              </a:spcBef>
              <a:buFontTx/>
              <a:buNone/>
            </a:pPr>
            <a:r>
              <a:rPr lang="en-US" altLang="en-US" sz="1800" b="1" dirty="0">
                <a:latin typeface="Calibri" panose="020F0502020204030204" pitchFamily="34" charset="0"/>
              </a:rPr>
              <a:t>substitution alphabet </a:t>
            </a:r>
          </a:p>
          <a:p>
            <a:pPr eaLnBrk="1" hangingPunct="1">
              <a:spcBef>
                <a:spcPct val="0"/>
              </a:spcBef>
              <a:buFontTx/>
              <a:buNone/>
            </a:pPr>
            <a:r>
              <a:rPr lang="en-US" altLang="en-US" sz="1800" b="1" dirty="0">
                <a:latin typeface="Calibri" panose="020F0502020204030204" pitchFamily="34" charset="0"/>
              </a:rPr>
              <a:t>and the number of</a:t>
            </a:r>
          </a:p>
          <a:p>
            <a:pPr eaLnBrk="1" hangingPunct="1">
              <a:spcBef>
                <a:spcPct val="0"/>
              </a:spcBef>
              <a:buFontTx/>
              <a:buNone/>
            </a:pPr>
            <a:r>
              <a:rPr lang="en-US" altLang="en-US" sz="1800" b="1" dirty="0">
                <a:latin typeface="Calibri" panose="020F0502020204030204" pitchFamily="34" charset="0"/>
              </a:rPr>
              <a:t>iterations to decrypt</a:t>
            </a:r>
            <a:endParaRPr lang="en-GB" altLang="en-US" sz="1800" b="1" dirty="0">
              <a:latin typeface="Calibri" panose="020F0502020204030204" pitchFamily="34" charset="0"/>
            </a:endParaRPr>
          </a:p>
        </p:txBody>
      </p:sp>
      <p:sp>
        <p:nvSpPr>
          <p:cNvPr id="7" name="Title 1"/>
          <p:cNvSpPr txBox="1">
            <a:spLocks/>
          </p:cNvSpPr>
          <p:nvPr/>
        </p:nvSpPr>
        <p:spPr>
          <a:xfrm>
            <a:off x="485775" y="274638"/>
            <a:ext cx="7042150" cy="1143000"/>
          </a:xfrm>
          <a:prstGeom prst="rect">
            <a:avLst/>
          </a:prstGeom>
        </p:spPr>
        <p:txBody>
          <a:bodyPr anchor="ct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US" altLang="en-US" sz="3200" kern="0" dirty="0">
                <a:solidFill>
                  <a:srgbClr val="5B1868"/>
                </a:solidFill>
              </a:rPr>
              <a:t>Symmetric, Reversible (Shared Key)</a:t>
            </a:r>
            <a:endParaRPr lang="en-GB" sz="3200" kern="0"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14</a:t>
            </a:fld>
            <a:r>
              <a:rPr lang="en-GB"/>
              <a:t> of 33</a:t>
            </a:r>
            <a:endParaRPr 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4"/>
          <p:cNvSpPr>
            <a:spLocks noGrp="1"/>
          </p:cNvSpPr>
          <p:nvPr>
            <p:ph sz="half" idx="1"/>
          </p:nvPr>
        </p:nvSpPr>
        <p:spPr>
          <a:xfrm>
            <a:off x="668338" y="1628775"/>
            <a:ext cx="3168650" cy="4679950"/>
          </a:xfrm>
        </p:spPr>
        <p:txBody>
          <a:bodyPr/>
          <a:lstStyle/>
          <a:p>
            <a:pPr>
              <a:spcBef>
                <a:spcPct val="0"/>
              </a:spcBef>
            </a:pPr>
            <a:r>
              <a:rPr lang="en-GB" altLang="en-US" sz="2000" dirty="0"/>
              <a:t>ADFG(V)X</a:t>
            </a:r>
          </a:p>
          <a:p>
            <a:pPr>
              <a:spcBef>
                <a:spcPct val="0"/>
              </a:spcBef>
            </a:pPr>
            <a:r>
              <a:rPr lang="en-GB" altLang="en-US" sz="2000" dirty="0" err="1"/>
              <a:t>Alberti</a:t>
            </a:r>
            <a:endParaRPr lang="en-GB" altLang="en-US" sz="2000" dirty="0"/>
          </a:p>
          <a:p>
            <a:pPr>
              <a:spcBef>
                <a:spcPct val="0"/>
              </a:spcBef>
            </a:pPr>
            <a:r>
              <a:rPr lang="en-GB" altLang="en-US" sz="2000" dirty="0"/>
              <a:t>AMSCO</a:t>
            </a:r>
          </a:p>
          <a:p>
            <a:pPr>
              <a:spcBef>
                <a:spcPct val="0"/>
              </a:spcBef>
            </a:pPr>
            <a:r>
              <a:rPr lang="en-GB" altLang="en-US" sz="2000" dirty="0" err="1"/>
              <a:t>Autokey</a:t>
            </a:r>
            <a:endParaRPr lang="en-GB" altLang="en-US" sz="2000" dirty="0"/>
          </a:p>
          <a:p>
            <a:pPr>
              <a:spcBef>
                <a:spcPct val="0"/>
              </a:spcBef>
            </a:pPr>
            <a:r>
              <a:rPr lang="en-GB" altLang="en-US" sz="2000" dirty="0"/>
              <a:t>Beaufort</a:t>
            </a:r>
          </a:p>
          <a:p>
            <a:pPr>
              <a:spcBef>
                <a:spcPct val="0"/>
              </a:spcBef>
            </a:pPr>
            <a:r>
              <a:rPr lang="en-GB" altLang="en-US" sz="2000" dirty="0"/>
              <a:t>Bifid</a:t>
            </a:r>
          </a:p>
          <a:p>
            <a:pPr>
              <a:spcBef>
                <a:spcPct val="0"/>
              </a:spcBef>
            </a:pPr>
            <a:r>
              <a:rPr lang="en-GB" altLang="en-US" sz="2000" dirty="0"/>
              <a:t>Caesar / Rot-13</a:t>
            </a:r>
          </a:p>
          <a:p>
            <a:pPr>
              <a:spcBef>
                <a:spcPct val="0"/>
              </a:spcBef>
            </a:pPr>
            <a:r>
              <a:rPr lang="en-GB" altLang="en-US" sz="2000" dirty="0"/>
              <a:t>Enigma</a:t>
            </a:r>
          </a:p>
          <a:p>
            <a:pPr>
              <a:spcBef>
                <a:spcPct val="0"/>
              </a:spcBef>
            </a:pPr>
            <a:r>
              <a:rPr lang="en-GB" altLang="en-US" sz="2000" dirty="0"/>
              <a:t>Four-Square</a:t>
            </a:r>
          </a:p>
          <a:p>
            <a:pPr>
              <a:spcBef>
                <a:spcPct val="0"/>
              </a:spcBef>
            </a:pPr>
            <a:r>
              <a:rPr lang="en-GB" altLang="en-US" sz="2000" dirty="0"/>
              <a:t>Freemason</a:t>
            </a:r>
          </a:p>
          <a:p>
            <a:pPr>
              <a:spcBef>
                <a:spcPct val="0"/>
              </a:spcBef>
            </a:pPr>
            <a:r>
              <a:rPr lang="en-GB" altLang="en-US" sz="2000" dirty="0" err="1"/>
              <a:t>Gronsfeld</a:t>
            </a:r>
            <a:endParaRPr lang="en-GB" altLang="en-US" sz="2000" dirty="0"/>
          </a:p>
          <a:p>
            <a:pPr>
              <a:spcBef>
                <a:spcPct val="0"/>
              </a:spcBef>
            </a:pPr>
            <a:r>
              <a:rPr lang="en-GB" altLang="en-US" sz="2000" dirty="0"/>
              <a:t>Hill</a:t>
            </a:r>
          </a:p>
          <a:p>
            <a:pPr>
              <a:spcBef>
                <a:spcPct val="0"/>
              </a:spcBef>
            </a:pPr>
            <a:r>
              <a:rPr lang="en-GB" altLang="en-US" sz="2000" dirty="0" err="1"/>
              <a:t>Kamasutra</a:t>
            </a:r>
            <a:endParaRPr lang="en-GB" altLang="en-US" sz="2000" dirty="0"/>
          </a:p>
          <a:p>
            <a:pPr>
              <a:spcBef>
                <a:spcPct val="0"/>
              </a:spcBef>
            </a:pPr>
            <a:r>
              <a:rPr lang="en-GB" altLang="en-US" sz="2000" dirty="0" err="1"/>
              <a:t>Larrabee</a:t>
            </a:r>
            <a:endParaRPr lang="en-GB" altLang="en-US" sz="2000" dirty="0"/>
          </a:p>
          <a:p>
            <a:pPr>
              <a:spcBef>
                <a:spcPct val="0"/>
              </a:spcBef>
            </a:pPr>
            <a:r>
              <a:rPr lang="en-GB" altLang="en-US" sz="2000" dirty="0"/>
              <a:t>Homophonic</a:t>
            </a:r>
          </a:p>
        </p:txBody>
      </p:sp>
      <p:sp>
        <p:nvSpPr>
          <p:cNvPr id="19459" name="Content Placeholder 5"/>
          <p:cNvSpPr>
            <a:spLocks noGrp="1"/>
          </p:cNvSpPr>
          <p:nvPr>
            <p:ph sz="half" idx="2"/>
          </p:nvPr>
        </p:nvSpPr>
        <p:spPr>
          <a:xfrm>
            <a:off x="5651500" y="1628775"/>
            <a:ext cx="2938463" cy="4679950"/>
          </a:xfrm>
        </p:spPr>
        <p:txBody>
          <a:bodyPr/>
          <a:lstStyle/>
          <a:p>
            <a:pPr>
              <a:spcBef>
                <a:spcPct val="0"/>
              </a:spcBef>
            </a:pPr>
            <a:r>
              <a:rPr lang="en-GB" altLang="en-US" sz="2000" dirty="0"/>
              <a:t>Multiplicative</a:t>
            </a:r>
          </a:p>
          <a:p>
            <a:pPr>
              <a:spcBef>
                <a:spcPct val="0"/>
              </a:spcBef>
            </a:pPr>
            <a:r>
              <a:rPr lang="en-GB" altLang="en-US" sz="2000" dirty="0"/>
              <a:t>Navajo</a:t>
            </a:r>
          </a:p>
          <a:p>
            <a:pPr>
              <a:spcBef>
                <a:spcPct val="0"/>
              </a:spcBef>
            </a:pPr>
            <a:r>
              <a:rPr lang="en-GB" altLang="en-US" sz="2000" dirty="0"/>
              <a:t>Nihilist</a:t>
            </a:r>
          </a:p>
          <a:p>
            <a:pPr>
              <a:spcBef>
                <a:spcPct val="0"/>
              </a:spcBef>
            </a:pPr>
            <a:r>
              <a:rPr lang="en-GB" altLang="en-US" sz="2000" dirty="0" err="1"/>
              <a:t>Playfair</a:t>
            </a:r>
            <a:endParaRPr lang="en-GB" altLang="en-US" sz="2000" dirty="0"/>
          </a:p>
          <a:p>
            <a:pPr>
              <a:spcBef>
                <a:spcPct val="0"/>
              </a:spcBef>
            </a:pPr>
            <a:r>
              <a:rPr lang="en-GB" altLang="en-US" sz="2000" dirty="0" err="1"/>
              <a:t>Pollux</a:t>
            </a:r>
            <a:endParaRPr lang="en-GB" altLang="en-US" sz="2000" dirty="0"/>
          </a:p>
          <a:p>
            <a:pPr>
              <a:spcBef>
                <a:spcPct val="0"/>
              </a:spcBef>
            </a:pPr>
            <a:r>
              <a:rPr lang="en-GB" altLang="en-US" sz="2000" dirty="0"/>
              <a:t>Polybius</a:t>
            </a:r>
          </a:p>
          <a:p>
            <a:pPr>
              <a:spcBef>
                <a:spcPct val="0"/>
              </a:spcBef>
            </a:pPr>
            <a:r>
              <a:rPr lang="en-GB" altLang="en-US" sz="2000" dirty="0" err="1"/>
              <a:t>Porta</a:t>
            </a:r>
            <a:endParaRPr lang="en-GB" altLang="en-US" sz="2000" dirty="0"/>
          </a:p>
          <a:p>
            <a:pPr>
              <a:spcBef>
                <a:spcPct val="0"/>
              </a:spcBef>
            </a:pPr>
            <a:r>
              <a:rPr lang="en-GB" altLang="en-US" sz="2000" dirty="0"/>
              <a:t>Rotation</a:t>
            </a:r>
          </a:p>
          <a:p>
            <a:pPr>
              <a:spcBef>
                <a:spcPct val="0"/>
              </a:spcBef>
            </a:pPr>
            <a:r>
              <a:rPr lang="en-GB" altLang="en-US" sz="2000" dirty="0" err="1"/>
              <a:t>Scytale</a:t>
            </a:r>
            <a:endParaRPr lang="en-GB" altLang="en-US" sz="2000" dirty="0"/>
          </a:p>
          <a:p>
            <a:pPr>
              <a:spcBef>
                <a:spcPct val="0"/>
              </a:spcBef>
            </a:pPr>
            <a:r>
              <a:rPr lang="en-GB" altLang="en-US" sz="2000" dirty="0"/>
              <a:t>Templar</a:t>
            </a:r>
          </a:p>
          <a:p>
            <a:pPr>
              <a:spcBef>
                <a:spcPct val="0"/>
              </a:spcBef>
            </a:pPr>
            <a:r>
              <a:rPr lang="en-GB" altLang="en-US" sz="2000" dirty="0"/>
              <a:t>Transposition</a:t>
            </a:r>
          </a:p>
          <a:p>
            <a:pPr>
              <a:spcBef>
                <a:spcPct val="0"/>
              </a:spcBef>
            </a:pPr>
            <a:r>
              <a:rPr lang="en-GB" altLang="en-US" sz="2000" dirty="0"/>
              <a:t>Transposition</a:t>
            </a:r>
          </a:p>
          <a:p>
            <a:pPr>
              <a:spcBef>
                <a:spcPct val="0"/>
              </a:spcBef>
            </a:pPr>
            <a:r>
              <a:rPr lang="en-GB" altLang="en-US" sz="2000" dirty="0" err="1"/>
              <a:t>Trithemius</a:t>
            </a:r>
            <a:endParaRPr lang="en-GB" altLang="en-US" sz="2000" dirty="0"/>
          </a:p>
          <a:p>
            <a:pPr>
              <a:spcBef>
                <a:spcPct val="0"/>
              </a:spcBef>
            </a:pPr>
            <a:r>
              <a:rPr lang="en-GB" altLang="en-US" sz="2000" dirty="0" err="1"/>
              <a:t>Vigenère</a:t>
            </a:r>
            <a:endParaRPr lang="en-GB" altLang="en-US" sz="2000" dirty="0"/>
          </a:p>
          <a:p>
            <a:pPr>
              <a:spcBef>
                <a:spcPct val="0"/>
              </a:spcBef>
            </a:pPr>
            <a:r>
              <a:rPr lang="en-GB" altLang="en-US" sz="2000" dirty="0"/>
              <a:t>Zigzag (Rail Fence)</a:t>
            </a:r>
          </a:p>
        </p:txBody>
      </p:sp>
      <p:sp>
        <p:nvSpPr>
          <p:cNvPr id="9" name="Title 1"/>
          <p:cNvSpPr txBox="1">
            <a:spLocks noGrp="1"/>
          </p:cNvSpPr>
          <p:nvPr>
            <p:ph type="title"/>
          </p:nvPr>
        </p:nvSpPr>
        <p:spPr>
          <a:prstGeom prst="rect">
            <a:avLst/>
          </a:prstGeom>
        </p:spPr>
        <p:txBody>
          <a:bodyPr anchor="ct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US" altLang="en-US" sz="3200" kern="0" dirty="0">
                <a:solidFill>
                  <a:srgbClr val="5B1868"/>
                </a:solidFill>
              </a:rPr>
              <a:t>Symmetric, Reversible (Shared Key)</a:t>
            </a:r>
            <a:endParaRPr lang="en-GB" sz="3200" kern="0"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15</a:t>
            </a:fld>
            <a:r>
              <a:rPr lang="en-GB"/>
              <a:t> of 33</a:t>
            </a:r>
            <a:endParaRPr lang="en-GB" dirty="0"/>
          </a:p>
        </p:txBody>
      </p:sp>
      <p:sp>
        <p:nvSpPr>
          <p:cNvPr id="19461" name="TextBox 6"/>
          <p:cNvSpPr txBox="1">
            <a:spLocks noChangeArrowheads="1"/>
          </p:cNvSpPr>
          <p:nvPr/>
        </p:nvSpPr>
        <p:spPr bwMode="auto">
          <a:xfrm>
            <a:off x="3802063" y="3562350"/>
            <a:ext cx="14922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2000" dirty="0"/>
              <a:t>Invented for use by People</a:t>
            </a:r>
          </a:p>
        </p:txBody>
      </p:sp>
      <p:sp>
        <p:nvSpPr>
          <p:cNvPr id="19462" name="TextBox 7"/>
          <p:cNvSpPr txBox="1">
            <a:spLocks noChangeArrowheads="1"/>
          </p:cNvSpPr>
          <p:nvPr/>
        </p:nvSpPr>
        <p:spPr bwMode="auto">
          <a:xfrm>
            <a:off x="3802063" y="2087563"/>
            <a:ext cx="14922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2000" dirty="0"/>
              <a:t>Classic Symmetric Cyphers</a:t>
            </a:r>
          </a:p>
        </p:txBody>
      </p:sp>
      <p:sp>
        <p:nvSpPr>
          <p:cNvPr id="19463" name="TextBox 8"/>
          <p:cNvSpPr txBox="1">
            <a:spLocks noChangeArrowheads="1"/>
          </p:cNvSpPr>
          <p:nvPr/>
        </p:nvSpPr>
        <p:spPr bwMode="auto">
          <a:xfrm>
            <a:off x="465138" y="6405563"/>
            <a:ext cx="83693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400"/>
              <a:t>http://www.cryptool-online.org/index.php?option=com_content&amp;view=article&amp;id=47&amp;Itemid=29&amp;lang=en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1475" name="Rectangle 3"/>
          <p:cNvSpPr>
            <a:spLocks noGrp="1" noChangeArrowheads="1"/>
          </p:cNvSpPr>
          <p:nvPr>
            <p:ph idx="1"/>
          </p:nvPr>
        </p:nvSpPr>
        <p:spPr>
          <a:xfrm>
            <a:off x="430213" y="1772355"/>
            <a:ext cx="8030220" cy="4248933"/>
          </a:xfrm>
        </p:spPr>
        <p:txBody>
          <a:bodyPr/>
          <a:lstStyle/>
          <a:p>
            <a:pPr eaLnBrk="1" hangingPunct="1">
              <a:buFontTx/>
              <a:buNone/>
            </a:pPr>
            <a:r>
              <a:rPr lang="en-US" altLang="en-US" sz="2400" b="1" dirty="0"/>
              <a:t>Uses a key pair (</a:t>
            </a:r>
            <a:r>
              <a:rPr lang="en-US" altLang="en-US" sz="2400" b="1" i="1" dirty="0" err="1"/>
              <a:t>a,b</a:t>
            </a:r>
            <a:r>
              <a:rPr lang="en-US" altLang="en-US" sz="2400" b="1" dirty="0"/>
              <a:t>)</a:t>
            </a:r>
          </a:p>
          <a:p>
            <a:pPr eaLnBrk="1" hangingPunct="1"/>
            <a:r>
              <a:rPr lang="en-US" altLang="en-US" sz="2400" dirty="0">
                <a:solidFill>
                  <a:srgbClr val="C00000"/>
                </a:solidFill>
              </a:rPr>
              <a:t>What one key does, the other can undo</a:t>
            </a:r>
          </a:p>
          <a:p>
            <a:pPr lvl="1" eaLnBrk="1" hangingPunct="1"/>
            <a:r>
              <a:rPr lang="en-US" altLang="en-US" sz="2400" dirty="0"/>
              <a:t>Either key can be used to encrypt a message - the other key is then used to decrypt it</a:t>
            </a:r>
          </a:p>
          <a:p>
            <a:pPr lvl="1" eaLnBrk="1" hangingPunct="1"/>
            <a:r>
              <a:rPr lang="en-US" altLang="en-US" sz="2400" dirty="0"/>
              <a:t>The message cannot be decoded with the key that encoded it</a:t>
            </a:r>
          </a:p>
          <a:p>
            <a:pPr lvl="1" eaLnBrk="1" hangingPunct="1"/>
            <a:r>
              <a:rPr lang="en-US" altLang="en-US" sz="2400" dirty="0"/>
              <a:t>The message can only be decoded by a matching key</a:t>
            </a:r>
          </a:p>
          <a:p>
            <a:r>
              <a:rPr lang="en-US" altLang="en-US" sz="2400" dirty="0">
                <a:solidFill>
                  <a:srgbClr val="C00000"/>
                </a:solidFill>
              </a:rPr>
              <a:t>Knowledge of one key does not allow the other to be deduced</a:t>
            </a:r>
          </a:p>
        </p:txBody>
      </p:sp>
      <p:sp>
        <p:nvSpPr>
          <p:cNvPr id="3" name="Slide Number Placeholder 2"/>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16</a:t>
            </a:fld>
            <a:r>
              <a:rPr lang="en-GB"/>
              <a:t> of 33</a:t>
            </a:r>
            <a:endParaRPr lang="en-GB" dirty="0"/>
          </a:p>
        </p:txBody>
      </p:sp>
      <p:grpSp>
        <p:nvGrpSpPr>
          <p:cNvPr id="2" name="Group 1"/>
          <p:cNvGrpSpPr/>
          <p:nvPr/>
        </p:nvGrpSpPr>
        <p:grpSpPr>
          <a:xfrm>
            <a:off x="6080125" y="1587517"/>
            <a:ext cx="2895600" cy="717550"/>
            <a:chOff x="5029200" y="1905000"/>
            <a:chExt cx="2895600" cy="717550"/>
          </a:xfrm>
        </p:grpSpPr>
        <p:grpSp>
          <p:nvGrpSpPr>
            <p:cNvPr id="23556" name="Group 6"/>
            <p:cNvGrpSpPr>
              <a:grpSpLocks/>
            </p:cNvGrpSpPr>
            <p:nvPr/>
          </p:nvGrpSpPr>
          <p:grpSpPr bwMode="auto">
            <a:xfrm>
              <a:off x="5029200" y="1905000"/>
              <a:ext cx="1295400" cy="717550"/>
              <a:chOff x="3552" y="1968"/>
              <a:chExt cx="816" cy="452"/>
            </a:xfrm>
          </p:grpSpPr>
          <p:grpSp>
            <p:nvGrpSpPr>
              <p:cNvPr id="23577" name="Group 7"/>
              <p:cNvGrpSpPr>
                <a:grpSpLocks/>
              </p:cNvGrpSpPr>
              <p:nvPr/>
            </p:nvGrpSpPr>
            <p:grpSpPr bwMode="auto">
              <a:xfrm>
                <a:off x="3600" y="1968"/>
                <a:ext cx="640" cy="255"/>
                <a:chOff x="2114" y="2783"/>
                <a:chExt cx="640" cy="255"/>
              </a:xfrm>
            </p:grpSpPr>
            <p:sp>
              <p:nvSpPr>
                <p:cNvPr id="23579" name="Freeform 8"/>
                <p:cNvSpPr>
                  <a:spLocks/>
                </p:cNvSpPr>
                <p:nvPr/>
              </p:nvSpPr>
              <p:spPr bwMode="auto">
                <a:xfrm>
                  <a:off x="2118" y="2783"/>
                  <a:ext cx="636" cy="248"/>
                </a:xfrm>
                <a:custGeom>
                  <a:avLst/>
                  <a:gdLst>
                    <a:gd name="T0" fmla="*/ 636 w 636"/>
                    <a:gd name="T1" fmla="*/ 88 h 248"/>
                    <a:gd name="T2" fmla="*/ 636 w 636"/>
                    <a:gd name="T3" fmla="*/ 164 h 248"/>
                    <a:gd name="T4" fmla="*/ 612 w 636"/>
                    <a:gd name="T5" fmla="*/ 149 h 248"/>
                    <a:gd name="T6" fmla="*/ 612 w 636"/>
                    <a:gd name="T7" fmla="*/ 105 h 248"/>
                    <a:gd name="T8" fmla="*/ 572 w 636"/>
                    <a:gd name="T9" fmla="*/ 90 h 248"/>
                    <a:gd name="T10" fmla="*/ 572 w 636"/>
                    <a:gd name="T11" fmla="*/ 165 h 248"/>
                    <a:gd name="T12" fmla="*/ 611 w 636"/>
                    <a:gd name="T13" fmla="*/ 149 h 248"/>
                    <a:gd name="T14" fmla="*/ 636 w 636"/>
                    <a:gd name="T15" fmla="*/ 164 h 248"/>
                    <a:gd name="T16" fmla="*/ 575 w 636"/>
                    <a:gd name="T17" fmla="*/ 190 h 248"/>
                    <a:gd name="T18" fmla="*/ 575 w 636"/>
                    <a:gd name="T19" fmla="*/ 205 h 248"/>
                    <a:gd name="T20" fmla="*/ 554 w 636"/>
                    <a:gd name="T21" fmla="*/ 208 h 248"/>
                    <a:gd name="T22" fmla="*/ 554 w 636"/>
                    <a:gd name="T23" fmla="*/ 231 h 248"/>
                    <a:gd name="T24" fmla="*/ 539 w 636"/>
                    <a:gd name="T25" fmla="*/ 232 h 248"/>
                    <a:gd name="T26" fmla="*/ 539 w 636"/>
                    <a:gd name="T27" fmla="*/ 240 h 248"/>
                    <a:gd name="T28" fmla="*/ 539 w 636"/>
                    <a:gd name="T29" fmla="*/ 248 h 248"/>
                    <a:gd name="T30" fmla="*/ 451 w 636"/>
                    <a:gd name="T31" fmla="*/ 248 h 248"/>
                    <a:gd name="T32" fmla="*/ 451 w 636"/>
                    <a:gd name="T33" fmla="*/ 231 h 248"/>
                    <a:gd name="T34" fmla="*/ 432 w 636"/>
                    <a:gd name="T35" fmla="*/ 231 h 248"/>
                    <a:gd name="T36" fmla="*/ 432 w 636"/>
                    <a:gd name="T37" fmla="*/ 210 h 248"/>
                    <a:gd name="T38" fmla="*/ 410 w 636"/>
                    <a:gd name="T39" fmla="*/ 205 h 248"/>
                    <a:gd name="T40" fmla="*/ 410 w 636"/>
                    <a:gd name="T41" fmla="*/ 193 h 248"/>
                    <a:gd name="T42" fmla="*/ 363 w 636"/>
                    <a:gd name="T43" fmla="*/ 191 h 248"/>
                    <a:gd name="T44" fmla="*/ 363 w 636"/>
                    <a:gd name="T45" fmla="*/ 183 h 248"/>
                    <a:gd name="T46" fmla="*/ 357 w 636"/>
                    <a:gd name="T47" fmla="*/ 181 h 248"/>
                    <a:gd name="T48" fmla="*/ 312 w 636"/>
                    <a:gd name="T49" fmla="*/ 181 h 248"/>
                    <a:gd name="T50" fmla="*/ 312 w 636"/>
                    <a:gd name="T51" fmla="*/ 168 h 248"/>
                    <a:gd name="T52" fmla="*/ 41 w 636"/>
                    <a:gd name="T53" fmla="*/ 168 h 248"/>
                    <a:gd name="T54" fmla="*/ 0 w 636"/>
                    <a:gd name="T55" fmla="*/ 134 h 248"/>
                    <a:gd name="T56" fmla="*/ 48 w 636"/>
                    <a:gd name="T57" fmla="*/ 92 h 248"/>
                    <a:gd name="T58" fmla="*/ 61 w 636"/>
                    <a:gd name="T59" fmla="*/ 108 h 248"/>
                    <a:gd name="T60" fmla="*/ 77 w 636"/>
                    <a:gd name="T61" fmla="*/ 108 h 248"/>
                    <a:gd name="T62" fmla="*/ 90 w 636"/>
                    <a:gd name="T63" fmla="*/ 92 h 248"/>
                    <a:gd name="T64" fmla="*/ 102 w 636"/>
                    <a:gd name="T65" fmla="*/ 108 h 248"/>
                    <a:gd name="T66" fmla="*/ 107 w 636"/>
                    <a:gd name="T67" fmla="*/ 105 h 248"/>
                    <a:gd name="T68" fmla="*/ 119 w 636"/>
                    <a:gd name="T69" fmla="*/ 92 h 248"/>
                    <a:gd name="T70" fmla="*/ 153 w 636"/>
                    <a:gd name="T71" fmla="*/ 90 h 248"/>
                    <a:gd name="T72" fmla="*/ 157 w 636"/>
                    <a:gd name="T73" fmla="*/ 88 h 248"/>
                    <a:gd name="T74" fmla="*/ 177 w 636"/>
                    <a:gd name="T75" fmla="*/ 108 h 248"/>
                    <a:gd name="T76" fmla="*/ 194 w 636"/>
                    <a:gd name="T77" fmla="*/ 108 h 248"/>
                    <a:gd name="T78" fmla="*/ 215 w 636"/>
                    <a:gd name="T79" fmla="*/ 92 h 248"/>
                    <a:gd name="T80" fmla="*/ 234 w 636"/>
                    <a:gd name="T81" fmla="*/ 108 h 248"/>
                    <a:gd name="T82" fmla="*/ 252 w 636"/>
                    <a:gd name="T83" fmla="*/ 108 h 248"/>
                    <a:gd name="T84" fmla="*/ 275 w 636"/>
                    <a:gd name="T85" fmla="*/ 92 h 248"/>
                    <a:gd name="T86" fmla="*/ 315 w 636"/>
                    <a:gd name="T87" fmla="*/ 90 h 248"/>
                    <a:gd name="T88" fmla="*/ 315 w 636"/>
                    <a:gd name="T89" fmla="*/ 71 h 248"/>
                    <a:gd name="T90" fmla="*/ 366 w 636"/>
                    <a:gd name="T91" fmla="*/ 71 h 248"/>
                    <a:gd name="T92" fmla="*/ 366 w 636"/>
                    <a:gd name="T93" fmla="*/ 60 h 248"/>
                    <a:gd name="T94" fmla="*/ 411 w 636"/>
                    <a:gd name="T95" fmla="*/ 60 h 248"/>
                    <a:gd name="T96" fmla="*/ 411 w 636"/>
                    <a:gd name="T97" fmla="*/ 49 h 248"/>
                    <a:gd name="T98" fmla="*/ 434 w 636"/>
                    <a:gd name="T99" fmla="*/ 42 h 248"/>
                    <a:gd name="T100" fmla="*/ 434 w 636"/>
                    <a:gd name="T101" fmla="*/ 18 h 248"/>
                    <a:gd name="T102" fmla="*/ 452 w 636"/>
                    <a:gd name="T103" fmla="*/ 18 h 248"/>
                    <a:gd name="T104" fmla="*/ 452 w 636"/>
                    <a:gd name="T105" fmla="*/ 0 h 248"/>
                    <a:gd name="T106" fmla="*/ 542 w 636"/>
                    <a:gd name="T107" fmla="*/ 0 h 248"/>
                    <a:gd name="T108" fmla="*/ 542 w 636"/>
                    <a:gd name="T109" fmla="*/ 18 h 248"/>
                    <a:gd name="T110" fmla="*/ 555 w 636"/>
                    <a:gd name="T111" fmla="*/ 18 h 248"/>
                    <a:gd name="T112" fmla="*/ 555 w 636"/>
                    <a:gd name="T113" fmla="*/ 38 h 248"/>
                    <a:gd name="T114" fmla="*/ 560 w 636"/>
                    <a:gd name="T115" fmla="*/ 43 h 248"/>
                    <a:gd name="T116" fmla="*/ 575 w 636"/>
                    <a:gd name="T117" fmla="*/ 49 h 248"/>
                    <a:gd name="T118" fmla="*/ 575 w 636"/>
                    <a:gd name="T119" fmla="*/ 60 h 248"/>
                    <a:gd name="T120" fmla="*/ 636 w 636"/>
                    <a:gd name="T121" fmla="*/ 88 h 24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6"/>
                    <a:gd name="T184" fmla="*/ 0 h 248"/>
                    <a:gd name="T185" fmla="*/ 636 w 636"/>
                    <a:gd name="T186" fmla="*/ 248 h 24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6" h="248">
                      <a:moveTo>
                        <a:pt x="636" y="88"/>
                      </a:moveTo>
                      <a:lnTo>
                        <a:pt x="636" y="164"/>
                      </a:lnTo>
                      <a:lnTo>
                        <a:pt x="612" y="149"/>
                      </a:lnTo>
                      <a:lnTo>
                        <a:pt x="612" y="105"/>
                      </a:lnTo>
                      <a:lnTo>
                        <a:pt x="572" y="90"/>
                      </a:lnTo>
                      <a:lnTo>
                        <a:pt x="572" y="165"/>
                      </a:lnTo>
                      <a:lnTo>
                        <a:pt x="611" y="149"/>
                      </a:lnTo>
                      <a:lnTo>
                        <a:pt x="636" y="164"/>
                      </a:lnTo>
                      <a:lnTo>
                        <a:pt x="575" y="190"/>
                      </a:lnTo>
                      <a:lnTo>
                        <a:pt x="575" y="205"/>
                      </a:lnTo>
                      <a:lnTo>
                        <a:pt x="554" y="208"/>
                      </a:lnTo>
                      <a:lnTo>
                        <a:pt x="554" y="231"/>
                      </a:lnTo>
                      <a:lnTo>
                        <a:pt x="539" y="232"/>
                      </a:lnTo>
                      <a:lnTo>
                        <a:pt x="539" y="240"/>
                      </a:lnTo>
                      <a:lnTo>
                        <a:pt x="539" y="248"/>
                      </a:lnTo>
                      <a:lnTo>
                        <a:pt x="451" y="248"/>
                      </a:lnTo>
                      <a:lnTo>
                        <a:pt x="451" y="231"/>
                      </a:lnTo>
                      <a:lnTo>
                        <a:pt x="432" y="231"/>
                      </a:lnTo>
                      <a:lnTo>
                        <a:pt x="432" y="210"/>
                      </a:lnTo>
                      <a:lnTo>
                        <a:pt x="410" y="205"/>
                      </a:lnTo>
                      <a:lnTo>
                        <a:pt x="410" y="193"/>
                      </a:lnTo>
                      <a:lnTo>
                        <a:pt x="363" y="191"/>
                      </a:lnTo>
                      <a:lnTo>
                        <a:pt x="363" y="183"/>
                      </a:lnTo>
                      <a:lnTo>
                        <a:pt x="357" y="181"/>
                      </a:lnTo>
                      <a:lnTo>
                        <a:pt x="312" y="181"/>
                      </a:lnTo>
                      <a:lnTo>
                        <a:pt x="312" y="168"/>
                      </a:lnTo>
                      <a:lnTo>
                        <a:pt x="41" y="168"/>
                      </a:lnTo>
                      <a:lnTo>
                        <a:pt x="0" y="134"/>
                      </a:lnTo>
                      <a:lnTo>
                        <a:pt x="48" y="92"/>
                      </a:lnTo>
                      <a:lnTo>
                        <a:pt x="61" y="108"/>
                      </a:lnTo>
                      <a:lnTo>
                        <a:pt x="77" y="108"/>
                      </a:lnTo>
                      <a:lnTo>
                        <a:pt x="90" y="92"/>
                      </a:lnTo>
                      <a:lnTo>
                        <a:pt x="102" y="108"/>
                      </a:lnTo>
                      <a:lnTo>
                        <a:pt x="107" y="105"/>
                      </a:lnTo>
                      <a:lnTo>
                        <a:pt x="119" y="92"/>
                      </a:lnTo>
                      <a:lnTo>
                        <a:pt x="153" y="90"/>
                      </a:lnTo>
                      <a:lnTo>
                        <a:pt x="157" y="88"/>
                      </a:lnTo>
                      <a:lnTo>
                        <a:pt x="177" y="108"/>
                      </a:lnTo>
                      <a:lnTo>
                        <a:pt x="194" y="108"/>
                      </a:lnTo>
                      <a:lnTo>
                        <a:pt x="215" y="92"/>
                      </a:lnTo>
                      <a:lnTo>
                        <a:pt x="234" y="108"/>
                      </a:lnTo>
                      <a:lnTo>
                        <a:pt x="252" y="108"/>
                      </a:lnTo>
                      <a:lnTo>
                        <a:pt x="275" y="92"/>
                      </a:lnTo>
                      <a:lnTo>
                        <a:pt x="315" y="90"/>
                      </a:lnTo>
                      <a:lnTo>
                        <a:pt x="315" y="71"/>
                      </a:lnTo>
                      <a:lnTo>
                        <a:pt x="366" y="71"/>
                      </a:lnTo>
                      <a:lnTo>
                        <a:pt x="366" y="60"/>
                      </a:lnTo>
                      <a:lnTo>
                        <a:pt x="411" y="60"/>
                      </a:lnTo>
                      <a:lnTo>
                        <a:pt x="411" y="49"/>
                      </a:lnTo>
                      <a:lnTo>
                        <a:pt x="434" y="42"/>
                      </a:lnTo>
                      <a:lnTo>
                        <a:pt x="434" y="18"/>
                      </a:lnTo>
                      <a:lnTo>
                        <a:pt x="452" y="18"/>
                      </a:lnTo>
                      <a:lnTo>
                        <a:pt x="452" y="0"/>
                      </a:lnTo>
                      <a:lnTo>
                        <a:pt x="542" y="0"/>
                      </a:lnTo>
                      <a:lnTo>
                        <a:pt x="542" y="18"/>
                      </a:lnTo>
                      <a:lnTo>
                        <a:pt x="555" y="18"/>
                      </a:lnTo>
                      <a:lnTo>
                        <a:pt x="555" y="38"/>
                      </a:lnTo>
                      <a:lnTo>
                        <a:pt x="560" y="43"/>
                      </a:lnTo>
                      <a:lnTo>
                        <a:pt x="575" y="49"/>
                      </a:lnTo>
                      <a:lnTo>
                        <a:pt x="575" y="60"/>
                      </a:lnTo>
                      <a:lnTo>
                        <a:pt x="636" y="88"/>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80" name="Freeform 9"/>
                <p:cNvSpPr>
                  <a:spLocks/>
                </p:cNvSpPr>
                <p:nvPr/>
              </p:nvSpPr>
              <p:spPr bwMode="auto">
                <a:xfrm>
                  <a:off x="2114" y="2788"/>
                  <a:ext cx="637" cy="250"/>
                </a:xfrm>
                <a:custGeom>
                  <a:avLst/>
                  <a:gdLst>
                    <a:gd name="T0" fmla="*/ 637 w 637"/>
                    <a:gd name="T1" fmla="*/ 90 h 250"/>
                    <a:gd name="T2" fmla="*/ 637 w 637"/>
                    <a:gd name="T3" fmla="*/ 165 h 250"/>
                    <a:gd name="T4" fmla="*/ 612 w 637"/>
                    <a:gd name="T5" fmla="*/ 151 h 250"/>
                    <a:gd name="T6" fmla="*/ 612 w 637"/>
                    <a:gd name="T7" fmla="*/ 107 h 250"/>
                    <a:gd name="T8" fmla="*/ 574 w 637"/>
                    <a:gd name="T9" fmla="*/ 90 h 250"/>
                    <a:gd name="T10" fmla="*/ 574 w 637"/>
                    <a:gd name="T11" fmla="*/ 165 h 250"/>
                    <a:gd name="T12" fmla="*/ 612 w 637"/>
                    <a:gd name="T13" fmla="*/ 151 h 250"/>
                    <a:gd name="T14" fmla="*/ 636 w 637"/>
                    <a:gd name="T15" fmla="*/ 165 h 250"/>
                    <a:gd name="T16" fmla="*/ 576 w 637"/>
                    <a:gd name="T17" fmla="*/ 192 h 250"/>
                    <a:gd name="T18" fmla="*/ 575 w 637"/>
                    <a:gd name="T19" fmla="*/ 205 h 250"/>
                    <a:gd name="T20" fmla="*/ 555 w 637"/>
                    <a:gd name="T21" fmla="*/ 210 h 250"/>
                    <a:gd name="T22" fmla="*/ 555 w 637"/>
                    <a:gd name="T23" fmla="*/ 233 h 250"/>
                    <a:gd name="T24" fmla="*/ 541 w 637"/>
                    <a:gd name="T25" fmla="*/ 233 h 250"/>
                    <a:gd name="T26" fmla="*/ 541 w 637"/>
                    <a:gd name="T27" fmla="*/ 242 h 250"/>
                    <a:gd name="T28" fmla="*/ 541 w 637"/>
                    <a:gd name="T29" fmla="*/ 250 h 250"/>
                    <a:gd name="T30" fmla="*/ 451 w 637"/>
                    <a:gd name="T31" fmla="*/ 250 h 250"/>
                    <a:gd name="T32" fmla="*/ 451 w 637"/>
                    <a:gd name="T33" fmla="*/ 233 h 250"/>
                    <a:gd name="T34" fmla="*/ 432 w 637"/>
                    <a:gd name="T35" fmla="*/ 233 h 250"/>
                    <a:gd name="T36" fmla="*/ 432 w 637"/>
                    <a:gd name="T37" fmla="*/ 211 h 250"/>
                    <a:gd name="T38" fmla="*/ 410 w 637"/>
                    <a:gd name="T39" fmla="*/ 205 h 250"/>
                    <a:gd name="T40" fmla="*/ 410 w 637"/>
                    <a:gd name="T41" fmla="*/ 193 h 250"/>
                    <a:gd name="T42" fmla="*/ 365 w 637"/>
                    <a:gd name="T43" fmla="*/ 193 h 250"/>
                    <a:gd name="T44" fmla="*/ 365 w 637"/>
                    <a:gd name="T45" fmla="*/ 185 h 250"/>
                    <a:gd name="T46" fmla="*/ 361 w 637"/>
                    <a:gd name="T47" fmla="*/ 182 h 250"/>
                    <a:gd name="T48" fmla="*/ 312 w 637"/>
                    <a:gd name="T49" fmla="*/ 182 h 250"/>
                    <a:gd name="T50" fmla="*/ 312 w 637"/>
                    <a:gd name="T51" fmla="*/ 168 h 250"/>
                    <a:gd name="T52" fmla="*/ 41 w 637"/>
                    <a:gd name="T53" fmla="*/ 169 h 250"/>
                    <a:gd name="T54" fmla="*/ 0 w 637"/>
                    <a:gd name="T55" fmla="*/ 136 h 250"/>
                    <a:gd name="T56" fmla="*/ 48 w 637"/>
                    <a:gd name="T57" fmla="*/ 94 h 250"/>
                    <a:gd name="T58" fmla="*/ 61 w 637"/>
                    <a:gd name="T59" fmla="*/ 108 h 250"/>
                    <a:gd name="T60" fmla="*/ 77 w 637"/>
                    <a:gd name="T61" fmla="*/ 108 h 250"/>
                    <a:gd name="T62" fmla="*/ 91 w 637"/>
                    <a:gd name="T63" fmla="*/ 94 h 250"/>
                    <a:gd name="T64" fmla="*/ 103 w 637"/>
                    <a:gd name="T65" fmla="*/ 108 h 250"/>
                    <a:gd name="T66" fmla="*/ 108 w 637"/>
                    <a:gd name="T67" fmla="*/ 106 h 250"/>
                    <a:gd name="T68" fmla="*/ 119 w 637"/>
                    <a:gd name="T69" fmla="*/ 94 h 250"/>
                    <a:gd name="T70" fmla="*/ 155 w 637"/>
                    <a:gd name="T71" fmla="*/ 91 h 250"/>
                    <a:gd name="T72" fmla="*/ 157 w 637"/>
                    <a:gd name="T73" fmla="*/ 90 h 250"/>
                    <a:gd name="T74" fmla="*/ 177 w 637"/>
                    <a:gd name="T75" fmla="*/ 108 h 250"/>
                    <a:gd name="T76" fmla="*/ 196 w 637"/>
                    <a:gd name="T77" fmla="*/ 108 h 250"/>
                    <a:gd name="T78" fmla="*/ 215 w 637"/>
                    <a:gd name="T79" fmla="*/ 94 h 250"/>
                    <a:gd name="T80" fmla="*/ 234 w 637"/>
                    <a:gd name="T81" fmla="*/ 108 h 250"/>
                    <a:gd name="T82" fmla="*/ 252 w 637"/>
                    <a:gd name="T83" fmla="*/ 108 h 250"/>
                    <a:gd name="T84" fmla="*/ 276 w 637"/>
                    <a:gd name="T85" fmla="*/ 94 h 250"/>
                    <a:gd name="T86" fmla="*/ 315 w 637"/>
                    <a:gd name="T87" fmla="*/ 91 h 250"/>
                    <a:gd name="T88" fmla="*/ 315 w 637"/>
                    <a:gd name="T89" fmla="*/ 73 h 250"/>
                    <a:gd name="T90" fmla="*/ 366 w 637"/>
                    <a:gd name="T91" fmla="*/ 73 h 250"/>
                    <a:gd name="T92" fmla="*/ 366 w 637"/>
                    <a:gd name="T93" fmla="*/ 62 h 250"/>
                    <a:gd name="T94" fmla="*/ 412 w 637"/>
                    <a:gd name="T95" fmla="*/ 62 h 250"/>
                    <a:gd name="T96" fmla="*/ 412 w 637"/>
                    <a:gd name="T97" fmla="*/ 49 h 250"/>
                    <a:gd name="T98" fmla="*/ 434 w 637"/>
                    <a:gd name="T99" fmla="*/ 44 h 250"/>
                    <a:gd name="T100" fmla="*/ 434 w 637"/>
                    <a:gd name="T101" fmla="*/ 18 h 250"/>
                    <a:gd name="T102" fmla="*/ 453 w 637"/>
                    <a:gd name="T103" fmla="*/ 18 h 250"/>
                    <a:gd name="T104" fmla="*/ 453 w 637"/>
                    <a:gd name="T105" fmla="*/ 0 h 250"/>
                    <a:gd name="T106" fmla="*/ 542 w 637"/>
                    <a:gd name="T107" fmla="*/ 0 h 250"/>
                    <a:gd name="T108" fmla="*/ 542 w 637"/>
                    <a:gd name="T109" fmla="*/ 18 h 250"/>
                    <a:gd name="T110" fmla="*/ 555 w 637"/>
                    <a:gd name="T111" fmla="*/ 18 h 250"/>
                    <a:gd name="T112" fmla="*/ 555 w 637"/>
                    <a:gd name="T113" fmla="*/ 40 h 250"/>
                    <a:gd name="T114" fmla="*/ 560 w 637"/>
                    <a:gd name="T115" fmla="*/ 45 h 250"/>
                    <a:gd name="T116" fmla="*/ 575 w 637"/>
                    <a:gd name="T117" fmla="*/ 49 h 250"/>
                    <a:gd name="T118" fmla="*/ 575 w 637"/>
                    <a:gd name="T119" fmla="*/ 62 h 250"/>
                    <a:gd name="T120" fmla="*/ 637 w 637"/>
                    <a:gd name="T121" fmla="*/ 90 h 2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7"/>
                    <a:gd name="T184" fmla="*/ 0 h 250"/>
                    <a:gd name="T185" fmla="*/ 637 w 637"/>
                    <a:gd name="T186" fmla="*/ 250 h 2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7" h="250">
                      <a:moveTo>
                        <a:pt x="637" y="90"/>
                      </a:moveTo>
                      <a:lnTo>
                        <a:pt x="637" y="165"/>
                      </a:lnTo>
                      <a:lnTo>
                        <a:pt x="612" y="151"/>
                      </a:lnTo>
                      <a:lnTo>
                        <a:pt x="612" y="107"/>
                      </a:lnTo>
                      <a:lnTo>
                        <a:pt x="574" y="90"/>
                      </a:lnTo>
                      <a:lnTo>
                        <a:pt x="574" y="165"/>
                      </a:lnTo>
                      <a:lnTo>
                        <a:pt x="612" y="151"/>
                      </a:lnTo>
                      <a:lnTo>
                        <a:pt x="636" y="165"/>
                      </a:lnTo>
                      <a:lnTo>
                        <a:pt x="576" y="192"/>
                      </a:lnTo>
                      <a:lnTo>
                        <a:pt x="575" y="205"/>
                      </a:lnTo>
                      <a:lnTo>
                        <a:pt x="555" y="210"/>
                      </a:lnTo>
                      <a:lnTo>
                        <a:pt x="555" y="233"/>
                      </a:lnTo>
                      <a:lnTo>
                        <a:pt x="541" y="233"/>
                      </a:lnTo>
                      <a:lnTo>
                        <a:pt x="541" y="242"/>
                      </a:lnTo>
                      <a:lnTo>
                        <a:pt x="541" y="250"/>
                      </a:lnTo>
                      <a:lnTo>
                        <a:pt x="451" y="250"/>
                      </a:lnTo>
                      <a:lnTo>
                        <a:pt x="451" y="233"/>
                      </a:lnTo>
                      <a:lnTo>
                        <a:pt x="432" y="233"/>
                      </a:lnTo>
                      <a:lnTo>
                        <a:pt x="432" y="211"/>
                      </a:lnTo>
                      <a:lnTo>
                        <a:pt x="410" y="205"/>
                      </a:lnTo>
                      <a:lnTo>
                        <a:pt x="410" y="193"/>
                      </a:lnTo>
                      <a:lnTo>
                        <a:pt x="365" y="193"/>
                      </a:lnTo>
                      <a:lnTo>
                        <a:pt x="365" y="185"/>
                      </a:lnTo>
                      <a:lnTo>
                        <a:pt x="361" y="182"/>
                      </a:lnTo>
                      <a:lnTo>
                        <a:pt x="312" y="182"/>
                      </a:lnTo>
                      <a:lnTo>
                        <a:pt x="312" y="168"/>
                      </a:lnTo>
                      <a:lnTo>
                        <a:pt x="41" y="169"/>
                      </a:lnTo>
                      <a:lnTo>
                        <a:pt x="0" y="136"/>
                      </a:lnTo>
                      <a:lnTo>
                        <a:pt x="48" y="94"/>
                      </a:lnTo>
                      <a:lnTo>
                        <a:pt x="61" y="108"/>
                      </a:lnTo>
                      <a:lnTo>
                        <a:pt x="77" y="108"/>
                      </a:lnTo>
                      <a:lnTo>
                        <a:pt x="91" y="94"/>
                      </a:lnTo>
                      <a:lnTo>
                        <a:pt x="103" y="108"/>
                      </a:lnTo>
                      <a:lnTo>
                        <a:pt x="108" y="106"/>
                      </a:lnTo>
                      <a:lnTo>
                        <a:pt x="119" y="94"/>
                      </a:lnTo>
                      <a:lnTo>
                        <a:pt x="155" y="91"/>
                      </a:lnTo>
                      <a:lnTo>
                        <a:pt x="157" y="90"/>
                      </a:lnTo>
                      <a:lnTo>
                        <a:pt x="177" y="108"/>
                      </a:lnTo>
                      <a:lnTo>
                        <a:pt x="196" y="108"/>
                      </a:lnTo>
                      <a:lnTo>
                        <a:pt x="215" y="94"/>
                      </a:lnTo>
                      <a:lnTo>
                        <a:pt x="234" y="108"/>
                      </a:lnTo>
                      <a:lnTo>
                        <a:pt x="252" y="108"/>
                      </a:lnTo>
                      <a:lnTo>
                        <a:pt x="276" y="94"/>
                      </a:lnTo>
                      <a:lnTo>
                        <a:pt x="315" y="91"/>
                      </a:lnTo>
                      <a:lnTo>
                        <a:pt x="315" y="73"/>
                      </a:lnTo>
                      <a:lnTo>
                        <a:pt x="366" y="73"/>
                      </a:lnTo>
                      <a:lnTo>
                        <a:pt x="366" y="62"/>
                      </a:lnTo>
                      <a:lnTo>
                        <a:pt x="412" y="62"/>
                      </a:lnTo>
                      <a:lnTo>
                        <a:pt x="412" y="49"/>
                      </a:lnTo>
                      <a:lnTo>
                        <a:pt x="434" y="44"/>
                      </a:lnTo>
                      <a:lnTo>
                        <a:pt x="434" y="18"/>
                      </a:lnTo>
                      <a:lnTo>
                        <a:pt x="453" y="18"/>
                      </a:lnTo>
                      <a:lnTo>
                        <a:pt x="453" y="0"/>
                      </a:lnTo>
                      <a:lnTo>
                        <a:pt x="542" y="0"/>
                      </a:lnTo>
                      <a:lnTo>
                        <a:pt x="542" y="18"/>
                      </a:lnTo>
                      <a:lnTo>
                        <a:pt x="555" y="18"/>
                      </a:lnTo>
                      <a:lnTo>
                        <a:pt x="555" y="40"/>
                      </a:lnTo>
                      <a:lnTo>
                        <a:pt x="560" y="45"/>
                      </a:lnTo>
                      <a:lnTo>
                        <a:pt x="575" y="49"/>
                      </a:lnTo>
                      <a:lnTo>
                        <a:pt x="575" y="62"/>
                      </a:lnTo>
                      <a:lnTo>
                        <a:pt x="637" y="9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23581" name="Group 10"/>
                <p:cNvGrpSpPr>
                  <a:grpSpLocks/>
                </p:cNvGrpSpPr>
                <p:nvPr/>
              </p:nvGrpSpPr>
              <p:grpSpPr bwMode="auto">
                <a:xfrm>
                  <a:off x="2575" y="2822"/>
                  <a:ext cx="74" cy="191"/>
                  <a:chOff x="2575" y="2822"/>
                  <a:chExt cx="74" cy="191"/>
                </a:xfrm>
              </p:grpSpPr>
              <p:sp>
                <p:nvSpPr>
                  <p:cNvPr id="23593" name="Freeform 11"/>
                  <p:cNvSpPr>
                    <a:spLocks/>
                  </p:cNvSpPr>
                  <p:nvPr/>
                </p:nvSpPr>
                <p:spPr bwMode="auto">
                  <a:xfrm>
                    <a:off x="2575" y="2822"/>
                    <a:ext cx="73" cy="177"/>
                  </a:xfrm>
                  <a:custGeom>
                    <a:avLst/>
                    <a:gdLst>
                      <a:gd name="T0" fmla="*/ 36 w 73"/>
                      <a:gd name="T1" fmla="*/ 0 h 177"/>
                      <a:gd name="T2" fmla="*/ 73 w 73"/>
                      <a:gd name="T3" fmla="*/ 16 h 177"/>
                      <a:gd name="T4" fmla="*/ 73 w 73"/>
                      <a:gd name="T5" fmla="*/ 177 h 177"/>
                      <a:gd name="T6" fmla="*/ 70 w 73"/>
                      <a:gd name="T7" fmla="*/ 176 h 177"/>
                      <a:gd name="T8" fmla="*/ 70 w 73"/>
                      <a:gd name="T9" fmla="*/ 18 h 177"/>
                      <a:gd name="T10" fmla="*/ 36 w 73"/>
                      <a:gd name="T11" fmla="*/ 4 h 177"/>
                      <a:gd name="T12" fmla="*/ 3 w 73"/>
                      <a:gd name="T13" fmla="*/ 18 h 177"/>
                      <a:gd name="T14" fmla="*/ 0 w 73"/>
                      <a:gd name="T15" fmla="*/ 15 h 177"/>
                      <a:gd name="T16" fmla="*/ 36 w 73"/>
                      <a:gd name="T17" fmla="*/ 0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177"/>
                      <a:gd name="T29" fmla="*/ 73 w 73"/>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177">
                        <a:moveTo>
                          <a:pt x="36" y="0"/>
                        </a:moveTo>
                        <a:lnTo>
                          <a:pt x="73" y="16"/>
                        </a:lnTo>
                        <a:lnTo>
                          <a:pt x="73" y="177"/>
                        </a:lnTo>
                        <a:lnTo>
                          <a:pt x="70" y="176"/>
                        </a:lnTo>
                        <a:lnTo>
                          <a:pt x="70" y="18"/>
                        </a:lnTo>
                        <a:lnTo>
                          <a:pt x="36" y="4"/>
                        </a:lnTo>
                        <a:lnTo>
                          <a:pt x="3" y="18"/>
                        </a:lnTo>
                        <a:lnTo>
                          <a:pt x="0" y="15"/>
                        </a:lnTo>
                        <a:lnTo>
                          <a:pt x="36"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94" name="Freeform 12"/>
                  <p:cNvSpPr>
                    <a:spLocks/>
                  </p:cNvSpPr>
                  <p:nvPr/>
                </p:nvSpPr>
                <p:spPr bwMode="auto">
                  <a:xfrm>
                    <a:off x="2575" y="2837"/>
                    <a:ext cx="74" cy="176"/>
                  </a:xfrm>
                  <a:custGeom>
                    <a:avLst/>
                    <a:gdLst>
                      <a:gd name="T0" fmla="*/ 39 w 74"/>
                      <a:gd name="T1" fmla="*/ 176 h 176"/>
                      <a:gd name="T2" fmla="*/ 0 w 74"/>
                      <a:gd name="T3" fmla="*/ 161 h 176"/>
                      <a:gd name="T4" fmla="*/ 0 w 74"/>
                      <a:gd name="T5" fmla="*/ 0 h 176"/>
                      <a:gd name="T6" fmla="*/ 3 w 74"/>
                      <a:gd name="T7" fmla="*/ 1 h 176"/>
                      <a:gd name="T8" fmla="*/ 3 w 74"/>
                      <a:gd name="T9" fmla="*/ 158 h 176"/>
                      <a:gd name="T10" fmla="*/ 39 w 74"/>
                      <a:gd name="T11" fmla="*/ 173 h 176"/>
                      <a:gd name="T12" fmla="*/ 72 w 74"/>
                      <a:gd name="T13" fmla="*/ 160 h 176"/>
                      <a:gd name="T14" fmla="*/ 74 w 74"/>
                      <a:gd name="T15" fmla="*/ 162 h 176"/>
                      <a:gd name="T16" fmla="*/ 39 w 74"/>
                      <a:gd name="T17" fmla="*/ 176 h 1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176"/>
                      <a:gd name="T29" fmla="*/ 74 w 74"/>
                      <a:gd name="T30" fmla="*/ 176 h 1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176">
                        <a:moveTo>
                          <a:pt x="39" y="176"/>
                        </a:moveTo>
                        <a:lnTo>
                          <a:pt x="0" y="161"/>
                        </a:lnTo>
                        <a:lnTo>
                          <a:pt x="0" y="0"/>
                        </a:lnTo>
                        <a:lnTo>
                          <a:pt x="3" y="1"/>
                        </a:lnTo>
                        <a:lnTo>
                          <a:pt x="3" y="158"/>
                        </a:lnTo>
                        <a:lnTo>
                          <a:pt x="39" y="173"/>
                        </a:lnTo>
                        <a:lnTo>
                          <a:pt x="72" y="160"/>
                        </a:lnTo>
                        <a:lnTo>
                          <a:pt x="74" y="162"/>
                        </a:lnTo>
                        <a:lnTo>
                          <a:pt x="39" y="17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23582" name="Rectangle 13"/>
                <p:cNvSpPr>
                  <a:spLocks noChangeArrowheads="1"/>
                </p:cNvSpPr>
                <p:nvPr/>
              </p:nvSpPr>
              <p:spPr bwMode="auto">
                <a:xfrm>
                  <a:off x="2656" y="2808"/>
                  <a:ext cx="4" cy="211"/>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endParaRPr lang="en-SG" altLang="en-US" sz="1800">
                    <a:solidFill>
                      <a:schemeClr val="tx1"/>
                    </a:solidFill>
                  </a:endParaRPr>
                </a:p>
              </p:txBody>
            </p:sp>
            <p:sp>
              <p:nvSpPr>
                <p:cNvPr id="23583" name="Rectangle 14"/>
                <p:cNvSpPr>
                  <a:spLocks noChangeArrowheads="1"/>
                </p:cNvSpPr>
                <p:nvPr/>
              </p:nvSpPr>
              <p:spPr bwMode="auto">
                <a:xfrm>
                  <a:off x="2670" y="2829"/>
                  <a:ext cx="4" cy="165"/>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endParaRPr lang="en-SG" altLang="en-US" sz="1800">
                    <a:solidFill>
                      <a:schemeClr val="tx1"/>
                    </a:solidFill>
                  </a:endParaRPr>
                </a:p>
              </p:txBody>
            </p:sp>
            <p:grpSp>
              <p:nvGrpSpPr>
                <p:cNvPr id="23584" name="Group 15"/>
                <p:cNvGrpSpPr>
                  <a:grpSpLocks/>
                </p:cNvGrpSpPr>
                <p:nvPr/>
              </p:nvGrpSpPr>
              <p:grpSpPr bwMode="auto">
                <a:xfrm>
                  <a:off x="2115" y="2808"/>
                  <a:ext cx="451" cy="213"/>
                  <a:chOff x="2115" y="2808"/>
                  <a:chExt cx="451" cy="213"/>
                </a:xfrm>
              </p:grpSpPr>
              <p:sp>
                <p:nvSpPr>
                  <p:cNvPr id="23585" name="Freeform 16"/>
                  <p:cNvSpPr>
                    <a:spLocks/>
                  </p:cNvSpPr>
                  <p:nvPr/>
                </p:nvSpPr>
                <p:spPr bwMode="auto">
                  <a:xfrm>
                    <a:off x="2130" y="2904"/>
                    <a:ext cx="347" cy="6"/>
                  </a:xfrm>
                  <a:custGeom>
                    <a:avLst/>
                    <a:gdLst>
                      <a:gd name="T0" fmla="*/ 347 w 347"/>
                      <a:gd name="T1" fmla="*/ 6 h 6"/>
                      <a:gd name="T2" fmla="*/ 0 w 347"/>
                      <a:gd name="T3" fmla="*/ 6 h 6"/>
                      <a:gd name="T4" fmla="*/ 5 w 347"/>
                      <a:gd name="T5" fmla="*/ 2 h 6"/>
                      <a:gd name="T6" fmla="*/ 337 w 347"/>
                      <a:gd name="T7" fmla="*/ 0 h 6"/>
                      <a:gd name="T8" fmla="*/ 347 w 347"/>
                      <a:gd name="T9" fmla="*/ 6 h 6"/>
                      <a:gd name="T10" fmla="*/ 0 60000 65536"/>
                      <a:gd name="T11" fmla="*/ 0 60000 65536"/>
                      <a:gd name="T12" fmla="*/ 0 60000 65536"/>
                      <a:gd name="T13" fmla="*/ 0 60000 65536"/>
                      <a:gd name="T14" fmla="*/ 0 60000 65536"/>
                      <a:gd name="T15" fmla="*/ 0 w 347"/>
                      <a:gd name="T16" fmla="*/ 0 h 6"/>
                      <a:gd name="T17" fmla="*/ 347 w 347"/>
                      <a:gd name="T18" fmla="*/ 6 h 6"/>
                    </a:gdLst>
                    <a:ahLst/>
                    <a:cxnLst>
                      <a:cxn ang="T10">
                        <a:pos x="T0" y="T1"/>
                      </a:cxn>
                      <a:cxn ang="T11">
                        <a:pos x="T2" y="T3"/>
                      </a:cxn>
                      <a:cxn ang="T12">
                        <a:pos x="T4" y="T5"/>
                      </a:cxn>
                      <a:cxn ang="T13">
                        <a:pos x="T6" y="T7"/>
                      </a:cxn>
                      <a:cxn ang="T14">
                        <a:pos x="T8" y="T9"/>
                      </a:cxn>
                    </a:cxnLst>
                    <a:rect l="T15" t="T16" r="T17" b="T18"/>
                    <a:pathLst>
                      <a:path w="347" h="6">
                        <a:moveTo>
                          <a:pt x="347" y="6"/>
                        </a:moveTo>
                        <a:lnTo>
                          <a:pt x="0" y="6"/>
                        </a:lnTo>
                        <a:lnTo>
                          <a:pt x="5" y="2"/>
                        </a:lnTo>
                        <a:lnTo>
                          <a:pt x="337" y="0"/>
                        </a:lnTo>
                        <a:lnTo>
                          <a:pt x="347" y="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86" name="Freeform 17"/>
                  <p:cNvSpPr>
                    <a:spLocks/>
                  </p:cNvSpPr>
                  <p:nvPr/>
                </p:nvSpPr>
                <p:spPr bwMode="auto">
                  <a:xfrm>
                    <a:off x="2130" y="2935"/>
                    <a:ext cx="338" cy="5"/>
                  </a:xfrm>
                  <a:custGeom>
                    <a:avLst/>
                    <a:gdLst>
                      <a:gd name="T0" fmla="*/ 338 w 338"/>
                      <a:gd name="T1" fmla="*/ 4 h 5"/>
                      <a:gd name="T2" fmla="*/ 5 w 338"/>
                      <a:gd name="T3" fmla="*/ 5 h 5"/>
                      <a:gd name="T4" fmla="*/ 0 w 338"/>
                      <a:gd name="T5" fmla="*/ 1 h 5"/>
                      <a:gd name="T6" fmla="*/ 312 w 338"/>
                      <a:gd name="T7" fmla="*/ 0 h 5"/>
                      <a:gd name="T8" fmla="*/ 338 w 338"/>
                      <a:gd name="T9" fmla="*/ 4 h 5"/>
                      <a:gd name="T10" fmla="*/ 0 60000 65536"/>
                      <a:gd name="T11" fmla="*/ 0 60000 65536"/>
                      <a:gd name="T12" fmla="*/ 0 60000 65536"/>
                      <a:gd name="T13" fmla="*/ 0 60000 65536"/>
                      <a:gd name="T14" fmla="*/ 0 60000 65536"/>
                      <a:gd name="T15" fmla="*/ 0 w 338"/>
                      <a:gd name="T16" fmla="*/ 0 h 5"/>
                      <a:gd name="T17" fmla="*/ 338 w 338"/>
                      <a:gd name="T18" fmla="*/ 5 h 5"/>
                    </a:gdLst>
                    <a:ahLst/>
                    <a:cxnLst>
                      <a:cxn ang="T10">
                        <a:pos x="T0" y="T1"/>
                      </a:cxn>
                      <a:cxn ang="T11">
                        <a:pos x="T2" y="T3"/>
                      </a:cxn>
                      <a:cxn ang="T12">
                        <a:pos x="T4" y="T5"/>
                      </a:cxn>
                      <a:cxn ang="T13">
                        <a:pos x="T6" y="T7"/>
                      </a:cxn>
                      <a:cxn ang="T14">
                        <a:pos x="T8" y="T9"/>
                      </a:cxn>
                    </a:cxnLst>
                    <a:rect l="T15" t="T16" r="T17" b="T18"/>
                    <a:pathLst>
                      <a:path w="338" h="5">
                        <a:moveTo>
                          <a:pt x="338" y="4"/>
                        </a:moveTo>
                        <a:lnTo>
                          <a:pt x="5" y="5"/>
                        </a:lnTo>
                        <a:lnTo>
                          <a:pt x="0" y="1"/>
                        </a:lnTo>
                        <a:lnTo>
                          <a:pt x="312" y="0"/>
                        </a:lnTo>
                        <a:lnTo>
                          <a:pt x="338" y="4"/>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23587" name="Group 18"/>
                  <p:cNvGrpSpPr>
                    <a:grpSpLocks/>
                  </p:cNvGrpSpPr>
                  <p:nvPr/>
                </p:nvGrpSpPr>
                <p:grpSpPr bwMode="auto">
                  <a:xfrm>
                    <a:off x="2115" y="2808"/>
                    <a:ext cx="451" cy="213"/>
                    <a:chOff x="2115" y="2808"/>
                    <a:chExt cx="451" cy="213"/>
                  </a:xfrm>
                </p:grpSpPr>
                <p:sp>
                  <p:nvSpPr>
                    <p:cNvPr id="23588" name="Rectangle 19"/>
                    <p:cNvSpPr>
                      <a:spLocks noChangeArrowheads="1"/>
                    </p:cNvSpPr>
                    <p:nvPr/>
                  </p:nvSpPr>
                  <p:spPr bwMode="auto">
                    <a:xfrm>
                      <a:off x="2558" y="2808"/>
                      <a:ext cx="8" cy="21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endParaRPr lang="en-SG" altLang="en-US" sz="1800">
                        <a:solidFill>
                          <a:schemeClr val="tx1"/>
                        </a:solidFill>
                      </a:endParaRPr>
                    </a:p>
                  </p:txBody>
                </p:sp>
                <p:sp>
                  <p:nvSpPr>
                    <p:cNvPr id="23589" name="Rectangle 20"/>
                    <p:cNvSpPr>
                      <a:spLocks noChangeArrowheads="1"/>
                    </p:cNvSpPr>
                    <p:nvPr/>
                  </p:nvSpPr>
                  <p:spPr bwMode="auto">
                    <a:xfrm>
                      <a:off x="2517" y="2851"/>
                      <a:ext cx="7" cy="130"/>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endParaRPr lang="en-SG" altLang="en-US" sz="1800">
                        <a:solidFill>
                          <a:schemeClr val="tx1"/>
                        </a:solidFill>
                      </a:endParaRPr>
                    </a:p>
                  </p:txBody>
                </p:sp>
                <p:sp>
                  <p:nvSpPr>
                    <p:cNvPr id="23590" name="Freeform 21"/>
                    <p:cNvSpPr>
                      <a:spLocks/>
                    </p:cNvSpPr>
                    <p:nvPr/>
                  </p:nvSpPr>
                  <p:spPr bwMode="auto">
                    <a:xfrm>
                      <a:off x="2115" y="2923"/>
                      <a:ext cx="353" cy="16"/>
                    </a:xfrm>
                    <a:custGeom>
                      <a:avLst/>
                      <a:gdLst>
                        <a:gd name="T0" fmla="*/ 353 w 353"/>
                        <a:gd name="T1" fmla="*/ 16 h 16"/>
                        <a:gd name="T2" fmla="*/ 329 w 353"/>
                        <a:gd name="T3" fmla="*/ 12 h 16"/>
                        <a:gd name="T4" fmla="*/ 310 w 353"/>
                        <a:gd name="T5" fmla="*/ 6 h 16"/>
                        <a:gd name="T6" fmla="*/ 7 w 353"/>
                        <a:gd name="T7" fmla="*/ 6 h 16"/>
                        <a:gd name="T8" fmla="*/ 0 w 353"/>
                        <a:gd name="T9" fmla="*/ 1 h 16"/>
                        <a:gd name="T10" fmla="*/ 316 w 353"/>
                        <a:gd name="T11" fmla="*/ 0 h 16"/>
                        <a:gd name="T12" fmla="*/ 353 w 353"/>
                        <a:gd name="T13" fmla="*/ 16 h 16"/>
                        <a:gd name="T14" fmla="*/ 0 60000 65536"/>
                        <a:gd name="T15" fmla="*/ 0 60000 65536"/>
                        <a:gd name="T16" fmla="*/ 0 60000 65536"/>
                        <a:gd name="T17" fmla="*/ 0 60000 65536"/>
                        <a:gd name="T18" fmla="*/ 0 60000 65536"/>
                        <a:gd name="T19" fmla="*/ 0 60000 65536"/>
                        <a:gd name="T20" fmla="*/ 0 60000 65536"/>
                        <a:gd name="T21" fmla="*/ 0 w 353"/>
                        <a:gd name="T22" fmla="*/ 0 h 16"/>
                        <a:gd name="T23" fmla="*/ 353 w 353"/>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 h="16">
                          <a:moveTo>
                            <a:pt x="353" y="16"/>
                          </a:moveTo>
                          <a:lnTo>
                            <a:pt x="329" y="12"/>
                          </a:lnTo>
                          <a:lnTo>
                            <a:pt x="310" y="6"/>
                          </a:lnTo>
                          <a:lnTo>
                            <a:pt x="7" y="6"/>
                          </a:lnTo>
                          <a:lnTo>
                            <a:pt x="0" y="1"/>
                          </a:lnTo>
                          <a:lnTo>
                            <a:pt x="316" y="0"/>
                          </a:lnTo>
                          <a:lnTo>
                            <a:pt x="353" y="1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91" name="Freeform 22"/>
                    <p:cNvSpPr>
                      <a:spLocks/>
                    </p:cNvSpPr>
                    <p:nvPr/>
                  </p:nvSpPr>
                  <p:spPr bwMode="auto">
                    <a:xfrm>
                      <a:off x="2427" y="2861"/>
                      <a:ext cx="54" cy="113"/>
                    </a:xfrm>
                    <a:custGeom>
                      <a:avLst/>
                      <a:gdLst>
                        <a:gd name="T0" fmla="*/ 0 w 54"/>
                        <a:gd name="T1" fmla="*/ 18 h 113"/>
                        <a:gd name="T2" fmla="*/ 12 w 54"/>
                        <a:gd name="T3" fmla="*/ 12 h 113"/>
                        <a:gd name="T4" fmla="*/ 48 w 54"/>
                        <a:gd name="T5" fmla="*/ 12 h 113"/>
                        <a:gd name="T6" fmla="*/ 48 w 54"/>
                        <a:gd name="T7" fmla="*/ 0 h 113"/>
                        <a:gd name="T8" fmla="*/ 54 w 54"/>
                        <a:gd name="T9" fmla="*/ 0 h 113"/>
                        <a:gd name="T10" fmla="*/ 54 w 54"/>
                        <a:gd name="T11" fmla="*/ 113 h 113"/>
                        <a:gd name="T12" fmla="*/ 48 w 54"/>
                        <a:gd name="T13" fmla="*/ 109 h 113"/>
                        <a:gd name="T14" fmla="*/ 48 w 54"/>
                        <a:gd name="T15" fmla="*/ 49 h 113"/>
                        <a:gd name="T16" fmla="*/ 37 w 54"/>
                        <a:gd name="T17" fmla="*/ 43 h 113"/>
                        <a:gd name="T18" fmla="*/ 37 w 54"/>
                        <a:gd name="T19" fmla="*/ 21 h 113"/>
                        <a:gd name="T20" fmla="*/ 0 w 54"/>
                        <a:gd name="T21" fmla="*/ 18 h 1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113"/>
                        <a:gd name="T35" fmla="*/ 54 w 54"/>
                        <a:gd name="T36" fmla="*/ 113 h 1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113">
                          <a:moveTo>
                            <a:pt x="0" y="18"/>
                          </a:moveTo>
                          <a:lnTo>
                            <a:pt x="12" y="12"/>
                          </a:lnTo>
                          <a:lnTo>
                            <a:pt x="48" y="12"/>
                          </a:lnTo>
                          <a:lnTo>
                            <a:pt x="48" y="0"/>
                          </a:lnTo>
                          <a:lnTo>
                            <a:pt x="54" y="0"/>
                          </a:lnTo>
                          <a:lnTo>
                            <a:pt x="54" y="113"/>
                          </a:lnTo>
                          <a:lnTo>
                            <a:pt x="48" y="109"/>
                          </a:lnTo>
                          <a:lnTo>
                            <a:pt x="48" y="49"/>
                          </a:lnTo>
                          <a:lnTo>
                            <a:pt x="37" y="43"/>
                          </a:lnTo>
                          <a:lnTo>
                            <a:pt x="37" y="21"/>
                          </a:lnTo>
                          <a:lnTo>
                            <a:pt x="0" y="18"/>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92" name="Freeform 23"/>
                    <p:cNvSpPr>
                      <a:spLocks/>
                    </p:cNvSpPr>
                    <p:nvPr/>
                  </p:nvSpPr>
                  <p:spPr bwMode="auto">
                    <a:xfrm>
                      <a:off x="2541" y="2832"/>
                      <a:ext cx="8" cy="167"/>
                    </a:xfrm>
                    <a:custGeom>
                      <a:avLst/>
                      <a:gdLst>
                        <a:gd name="T0" fmla="*/ 7 w 8"/>
                        <a:gd name="T1" fmla="*/ 0 h 167"/>
                        <a:gd name="T2" fmla="*/ 8 w 8"/>
                        <a:gd name="T3" fmla="*/ 167 h 167"/>
                        <a:gd name="T4" fmla="*/ 0 w 8"/>
                        <a:gd name="T5" fmla="*/ 166 h 167"/>
                        <a:gd name="T6" fmla="*/ 0 w 8"/>
                        <a:gd name="T7" fmla="*/ 1 h 167"/>
                        <a:gd name="T8" fmla="*/ 7 w 8"/>
                        <a:gd name="T9" fmla="*/ 0 h 167"/>
                        <a:gd name="T10" fmla="*/ 0 60000 65536"/>
                        <a:gd name="T11" fmla="*/ 0 60000 65536"/>
                        <a:gd name="T12" fmla="*/ 0 60000 65536"/>
                        <a:gd name="T13" fmla="*/ 0 60000 65536"/>
                        <a:gd name="T14" fmla="*/ 0 60000 65536"/>
                        <a:gd name="T15" fmla="*/ 0 w 8"/>
                        <a:gd name="T16" fmla="*/ 0 h 167"/>
                        <a:gd name="T17" fmla="*/ 8 w 8"/>
                        <a:gd name="T18" fmla="*/ 167 h 167"/>
                      </a:gdLst>
                      <a:ahLst/>
                      <a:cxnLst>
                        <a:cxn ang="T10">
                          <a:pos x="T0" y="T1"/>
                        </a:cxn>
                        <a:cxn ang="T11">
                          <a:pos x="T2" y="T3"/>
                        </a:cxn>
                        <a:cxn ang="T12">
                          <a:pos x="T4" y="T5"/>
                        </a:cxn>
                        <a:cxn ang="T13">
                          <a:pos x="T6" y="T7"/>
                        </a:cxn>
                        <a:cxn ang="T14">
                          <a:pos x="T8" y="T9"/>
                        </a:cxn>
                      </a:cxnLst>
                      <a:rect l="T15" t="T16" r="T17" b="T18"/>
                      <a:pathLst>
                        <a:path w="8" h="167">
                          <a:moveTo>
                            <a:pt x="7" y="0"/>
                          </a:moveTo>
                          <a:lnTo>
                            <a:pt x="8" y="167"/>
                          </a:lnTo>
                          <a:lnTo>
                            <a:pt x="0" y="166"/>
                          </a:lnTo>
                          <a:lnTo>
                            <a:pt x="0" y="1"/>
                          </a:lnTo>
                          <a:lnTo>
                            <a:pt x="7" y="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grpSp>
          <p:sp>
            <p:nvSpPr>
              <p:cNvPr id="23578" name="Text Box 24"/>
              <p:cNvSpPr txBox="1">
                <a:spLocks noChangeArrowheads="1"/>
              </p:cNvSpPr>
              <p:nvPr/>
            </p:nvSpPr>
            <p:spPr bwMode="auto">
              <a:xfrm>
                <a:off x="3552" y="2208"/>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spcBef>
                    <a:spcPct val="50000"/>
                  </a:spcBef>
                  <a:buFontTx/>
                  <a:buNone/>
                </a:pPr>
                <a:r>
                  <a:rPr lang="en-US" altLang="en-US" sz="1600" b="1">
                    <a:solidFill>
                      <a:srgbClr val="AF9300"/>
                    </a:solidFill>
                  </a:rPr>
                  <a:t>Public key</a:t>
                </a:r>
              </a:p>
            </p:txBody>
          </p:sp>
        </p:grpSp>
        <p:grpSp>
          <p:nvGrpSpPr>
            <p:cNvPr id="23557" name="Group 44"/>
            <p:cNvGrpSpPr>
              <a:grpSpLocks/>
            </p:cNvGrpSpPr>
            <p:nvPr/>
          </p:nvGrpSpPr>
          <p:grpSpPr bwMode="auto">
            <a:xfrm>
              <a:off x="6629400" y="1905000"/>
              <a:ext cx="1295400" cy="717550"/>
              <a:chOff x="4176" y="1200"/>
              <a:chExt cx="816" cy="452"/>
            </a:xfrm>
          </p:grpSpPr>
          <p:grpSp>
            <p:nvGrpSpPr>
              <p:cNvPr id="23559" name="Group 26"/>
              <p:cNvGrpSpPr>
                <a:grpSpLocks/>
              </p:cNvGrpSpPr>
              <p:nvPr/>
            </p:nvGrpSpPr>
            <p:grpSpPr bwMode="auto">
              <a:xfrm>
                <a:off x="4224" y="1200"/>
                <a:ext cx="640" cy="255"/>
                <a:chOff x="3002" y="2783"/>
                <a:chExt cx="640" cy="255"/>
              </a:xfrm>
            </p:grpSpPr>
            <p:sp>
              <p:nvSpPr>
                <p:cNvPr id="23561" name="Freeform 27"/>
                <p:cNvSpPr>
                  <a:spLocks/>
                </p:cNvSpPr>
                <p:nvPr/>
              </p:nvSpPr>
              <p:spPr bwMode="auto">
                <a:xfrm>
                  <a:off x="3002" y="2783"/>
                  <a:ext cx="636" cy="248"/>
                </a:xfrm>
                <a:custGeom>
                  <a:avLst/>
                  <a:gdLst>
                    <a:gd name="T0" fmla="*/ 0 w 636"/>
                    <a:gd name="T1" fmla="*/ 88 h 248"/>
                    <a:gd name="T2" fmla="*/ 0 w 636"/>
                    <a:gd name="T3" fmla="*/ 164 h 248"/>
                    <a:gd name="T4" fmla="*/ 24 w 636"/>
                    <a:gd name="T5" fmla="*/ 149 h 248"/>
                    <a:gd name="T6" fmla="*/ 24 w 636"/>
                    <a:gd name="T7" fmla="*/ 105 h 248"/>
                    <a:gd name="T8" fmla="*/ 64 w 636"/>
                    <a:gd name="T9" fmla="*/ 90 h 248"/>
                    <a:gd name="T10" fmla="*/ 64 w 636"/>
                    <a:gd name="T11" fmla="*/ 165 h 248"/>
                    <a:gd name="T12" fmla="*/ 25 w 636"/>
                    <a:gd name="T13" fmla="*/ 149 h 248"/>
                    <a:gd name="T14" fmla="*/ 0 w 636"/>
                    <a:gd name="T15" fmla="*/ 164 h 248"/>
                    <a:gd name="T16" fmla="*/ 61 w 636"/>
                    <a:gd name="T17" fmla="*/ 190 h 248"/>
                    <a:gd name="T18" fmla="*/ 61 w 636"/>
                    <a:gd name="T19" fmla="*/ 205 h 248"/>
                    <a:gd name="T20" fmla="*/ 82 w 636"/>
                    <a:gd name="T21" fmla="*/ 208 h 248"/>
                    <a:gd name="T22" fmla="*/ 82 w 636"/>
                    <a:gd name="T23" fmla="*/ 231 h 248"/>
                    <a:gd name="T24" fmla="*/ 97 w 636"/>
                    <a:gd name="T25" fmla="*/ 232 h 248"/>
                    <a:gd name="T26" fmla="*/ 97 w 636"/>
                    <a:gd name="T27" fmla="*/ 240 h 248"/>
                    <a:gd name="T28" fmla="*/ 97 w 636"/>
                    <a:gd name="T29" fmla="*/ 248 h 248"/>
                    <a:gd name="T30" fmla="*/ 185 w 636"/>
                    <a:gd name="T31" fmla="*/ 248 h 248"/>
                    <a:gd name="T32" fmla="*/ 185 w 636"/>
                    <a:gd name="T33" fmla="*/ 231 h 248"/>
                    <a:gd name="T34" fmla="*/ 204 w 636"/>
                    <a:gd name="T35" fmla="*/ 231 h 248"/>
                    <a:gd name="T36" fmla="*/ 204 w 636"/>
                    <a:gd name="T37" fmla="*/ 210 h 248"/>
                    <a:gd name="T38" fmla="*/ 226 w 636"/>
                    <a:gd name="T39" fmla="*/ 205 h 248"/>
                    <a:gd name="T40" fmla="*/ 226 w 636"/>
                    <a:gd name="T41" fmla="*/ 193 h 248"/>
                    <a:gd name="T42" fmla="*/ 273 w 636"/>
                    <a:gd name="T43" fmla="*/ 191 h 248"/>
                    <a:gd name="T44" fmla="*/ 273 w 636"/>
                    <a:gd name="T45" fmla="*/ 183 h 248"/>
                    <a:gd name="T46" fmla="*/ 279 w 636"/>
                    <a:gd name="T47" fmla="*/ 181 h 248"/>
                    <a:gd name="T48" fmla="*/ 324 w 636"/>
                    <a:gd name="T49" fmla="*/ 181 h 248"/>
                    <a:gd name="T50" fmla="*/ 324 w 636"/>
                    <a:gd name="T51" fmla="*/ 168 h 248"/>
                    <a:gd name="T52" fmla="*/ 595 w 636"/>
                    <a:gd name="T53" fmla="*/ 168 h 248"/>
                    <a:gd name="T54" fmla="*/ 636 w 636"/>
                    <a:gd name="T55" fmla="*/ 134 h 248"/>
                    <a:gd name="T56" fmla="*/ 588 w 636"/>
                    <a:gd name="T57" fmla="*/ 92 h 248"/>
                    <a:gd name="T58" fmla="*/ 575 w 636"/>
                    <a:gd name="T59" fmla="*/ 108 h 248"/>
                    <a:gd name="T60" fmla="*/ 559 w 636"/>
                    <a:gd name="T61" fmla="*/ 108 h 248"/>
                    <a:gd name="T62" fmla="*/ 546 w 636"/>
                    <a:gd name="T63" fmla="*/ 92 h 248"/>
                    <a:gd name="T64" fmla="*/ 534 w 636"/>
                    <a:gd name="T65" fmla="*/ 108 h 248"/>
                    <a:gd name="T66" fmla="*/ 529 w 636"/>
                    <a:gd name="T67" fmla="*/ 105 h 248"/>
                    <a:gd name="T68" fmla="*/ 517 w 636"/>
                    <a:gd name="T69" fmla="*/ 92 h 248"/>
                    <a:gd name="T70" fmla="*/ 483 w 636"/>
                    <a:gd name="T71" fmla="*/ 90 h 248"/>
                    <a:gd name="T72" fmla="*/ 479 w 636"/>
                    <a:gd name="T73" fmla="*/ 88 h 248"/>
                    <a:gd name="T74" fmla="*/ 459 w 636"/>
                    <a:gd name="T75" fmla="*/ 108 h 248"/>
                    <a:gd name="T76" fmla="*/ 442 w 636"/>
                    <a:gd name="T77" fmla="*/ 108 h 248"/>
                    <a:gd name="T78" fmla="*/ 421 w 636"/>
                    <a:gd name="T79" fmla="*/ 92 h 248"/>
                    <a:gd name="T80" fmla="*/ 402 w 636"/>
                    <a:gd name="T81" fmla="*/ 108 h 248"/>
                    <a:gd name="T82" fmla="*/ 384 w 636"/>
                    <a:gd name="T83" fmla="*/ 108 h 248"/>
                    <a:gd name="T84" fmla="*/ 361 w 636"/>
                    <a:gd name="T85" fmla="*/ 92 h 248"/>
                    <a:gd name="T86" fmla="*/ 321 w 636"/>
                    <a:gd name="T87" fmla="*/ 90 h 248"/>
                    <a:gd name="T88" fmla="*/ 321 w 636"/>
                    <a:gd name="T89" fmla="*/ 71 h 248"/>
                    <a:gd name="T90" fmla="*/ 270 w 636"/>
                    <a:gd name="T91" fmla="*/ 71 h 248"/>
                    <a:gd name="T92" fmla="*/ 270 w 636"/>
                    <a:gd name="T93" fmla="*/ 60 h 248"/>
                    <a:gd name="T94" fmla="*/ 225 w 636"/>
                    <a:gd name="T95" fmla="*/ 60 h 248"/>
                    <a:gd name="T96" fmla="*/ 225 w 636"/>
                    <a:gd name="T97" fmla="*/ 49 h 248"/>
                    <a:gd name="T98" fmla="*/ 202 w 636"/>
                    <a:gd name="T99" fmla="*/ 42 h 248"/>
                    <a:gd name="T100" fmla="*/ 202 w 636"/>
                    <a:gd name="T101" fmla="*/ 18 h 248"/>
                    <a:gd name="T102" fmla="*/ 184 w 636"/>
                    <a:gd name="T103" fmla="*/ 18 h 248"/>
                    <a:gd name="T104" fmla="*/ 184 w 636"/>
                    <a:gd name="T105" fmla="*/ 0 h 248"/>
                    <a:gd name="T106" fmla="*/ 94 w 636"/>
                    <a:gd name="T107" fmla="*/ 0 h 248"/>
                    <a:gd name="T108" fmla="*/ 94 w 636"/>
                    <a:gd name="T109" fmla="*/ 18 h 248"/>
                    <a:gd name="T110" fmla="*/ 81 w 636"/>
                    <a:gd name="T111" fmla="*/ 18 h 248"/>
                    <a:gd name="T112" fmla="*/ 81 w 636"/>
                    <a:gd name="T113" fmla="*/ 38 h 248"/>
                    <a:gd name="T114" fmla="*/ 76 w 636"/>
                    <a:gd name="T115" fmla="*/ 43 h 248"/>
                    <a:gd name="T116" fmla="*/ 61 w 636"/>
                    <a:gd name="T117" fmla="*/ 49 h 248"/>
                    <a:gd name="T118" fmla="*/ 61 w 636"/>
                    <a:gd name="T119" fmla="*/ 60 h 248"/>
                    <a:gd name="T120" fmla="*/ 0 w 636"/>
                    <a:gd name="T121" fmla="*/ 88 h 24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6"/>
                    <a:gd name="T184" fmla="*/ 0 h 248"/>
                    <a:gd name="T185" fmla="*/ 636 w 636"/>
                    <a:gd name="T186" fmla="*/ 248 h 24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6" h="248">
                      <a:moveTo>
                        <a:pt x="0" y="88"/>
                      </a:moveTo>
                      <a:lnTo>
                        <a:pt x="0" y="164"/>
                      </a:lnTo>
                      <a:lnTo>
                        <a:pt x="24" y="149"/>
                      </a:lnTo>
                      <a:lnTo>
                        <a:pt x="24" y="105"/>
                      </a:lnTo>
                      <a:lnTo>
                        <a:pt x="64" y="90"/>
                      </a:lnTo>
                      <a:lnTo>
                        <a:pt x="64" y="165"/>
                      </a:lnTo>
                      <a:lnTo>
                        <a:pt x="25" y="149"/>
                      </a:lnTo>
                      <a:lnTo>
                        <a:pt x="0" y="164"/>
                      </a:lnTo>
                      <a:lnTo>
                        <a:pt x="61" y="190"/>
                      </a:lnTo>
                      <a:lnTo>
                        <a:pt x="61" y="205"/>
                      </a:lnTo>
                      <a:lnTo>
                        <a:pt x="82" y="208"/>
                      </a:lnTo>
                      <a:lnTo>
                        <a:pt x="82" y="231"/>
                      </a:lnTo>
                      <a:lnTo>
                        <a:pt x="97" y="232"/>
                      </a:lnTo>
                      <a:lnTo>
                        <a:pt x="97" y="240"/>
                      </a:lnTo>
                      <a:lnTo>
                        <a:pt x="97" y="248"/>
                      </a:lnTo>
                      <a:lnTo>
                        <a:pt x="185" y="248"/>
                      </a:lnTo>
                      <a:lnTo>
                        <a:pt x="185" y="231"/>
                      </a:lnTo>
                      <a:lnTo>
                        <a:pt x="204" y="231"/>
                      </a:lnTo>
                      <a:lnTo>
                        <a:pt x="204" y="210"/>
                      </a:lnTo>
                      <a:lnTo>
                        <a:pt x="226" y="205"/>
                      </a:lnTo>
                      <a:lnTo>
                        <a:pt x="226" y="193"/>
                      </a:lnTo>
                      <a:lnTo>
                        <a:pt x="273" y="191"/>
                      </a:lnTo>
                      <a:lnTo>
                        <a:pt x="273" y="183"/>
                      </a:lnTo>
                      <a:lnTo>
                        <a:pt x="279" y="181"/>
                      </a:lnTo>
                      <a:lnTo>
                        <a:pt x="324" y="181"/>
                      </a:lnTo>
                      <a:lnTo>
                        <a:pt x="324" y="168"/>
                      </a:lnTo>
                      <a:lnTo>
                        <a:pt x="595" y="168"/>
                      </a:lnTo>
                      <a:lnTo>
                        <a:pt x="636" y="134"/>
                      </a:lnTo>
                      <a:lnTo>
                        <a:pt x="588" y="92"/>
                      </a:lnTo>
                      <a:lnTo>
                        <a:pt x="575" y="108"/>
                      </a:lnTo>
                      <a:lnTo>
                        <a:pt x="559" y="108"/>
                      </a:lnTo>
                      <a:lnTo>
                        <a:pt x="546" y="92"/>
                      </a:lnTo>
                      <a:lnTo>
                        <a:pt x="534" y="108"/>
                      </a:lnTo>
                      <a:lnTo>
                        <a:pt x="529" y="105"/>
                      </a:lnTo>
                      <a:lnTo>
                        <a:pt x="517" y="92"/>
                      </a:lnTo>
                      <a:lnTo>
                        <a:pt x="483" y="90"/>
                      </a:lnTo>
                      <a:lnTo>
                        <a:pt x="479" y="88"/>
                      </a:lnTo>
                      <a:lnTo>
                        <a:pt x="459" y="108"/>
                      </a:lnTo>
                      <a:lnTo>
                        <a:pt x="442" y="108"/>
                      </a:lnTo>
                      <a:lnTo>
                        <a:pt x="421" y="92"/>
                      </a:lnTo>
                      <a:lnTo>
                        <a:pt x="402" y="108"/>
                      </a:lnTo>
                      <a:lnTo>
                        <a:pt x="384" y="108"/>
                      </a:lnTo>
                      <a:lnTo>
                        <a:pt x="361" y="92"/>
                      </a:lnTo>
                      <a:lnTo>
                        <a:pt x="321" y="90"/>
                      </a:lnTo>
                      <a:lnTo>
                        <a:pt x="321" y="71"/>
                      </a:lnTo>
                      <a:lnTo>
                        <a:pt x="270" y="71"/>
                      </a:lnTo>
                      <a:lnTo>
                        <a:pt x="270" y="60"/>
                      </a:lnTo>
                      <a:lnTo>
                        <a:pt x="225" y="60"/>
                      </a:lnTo>
                      <a:lnTo>
                        <a:pt x="225" y="49"/>
                      </a:lnTo>
                      <a:lnTo>
                        <a:pt x="202" y="42"/>
                      </a:lnTo>
                      <a:lnTo>
                        <a:pt x="202" y="18"/>
                      </a:lnTo>
                      <a:lnTo>
                        <a:pt x="184" y="18"/>
                      </a:lnTo>
                      <a:lnTo>
                        <a:pt x="184" y="0"/>
                      </a:lnTo>
                      <a:lnTo>
                        <a:pt x="94" y="0"/>
                      </a:lnTo>
                      <a:lnTo>
                        <a:pt x="94" y="18"/>
                      </a:lnTo>
                      <a:lnTo>
                        <a:pt x="81" y="18"/>
                      </a:lnTo>
                      <a:lnTo>
                        <a:pt x="81" y="38"/>
                      </a:lnTo>
                      <a:lnTo>
                        <a:pt x="76" y="43"/>
                      </a:lnTo>
                      <a:lnTo>
                        <a:pt x="61" y="49"/>
                      </a:lnTo>
                      <a:lnTo>
                        <a:pt x="61" y="60"/>
                      </a:lnTo>
                      <a:lnTo>
                        <a:pt x="0" y="88"/>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62" name="Freeform 28"/>
                <p:cNvSpPr>
                  <a:spLocks/>
                </p:cNvSpPr>
                <p:nvPr/>
              </p:nvSpPr>
              <p:spPr bwMode="auto">
                <a:xfrm>
                  <a:off x="3005" y="2788"/>
                  <a:ext cx="637" cy="250"/>
                </a:xfrm>
                <a:custGeom>
                  <a:avLst/>
                  <a:gdLst>
                    <a:gd name="T0" fmla="*/ 0 w 637"/>
                    <a:gd name="T1" fmla="*/ 90 h 250"/>
                    <a:gd name="T2" fmla="*/ 0 w 637"/>
                    <a:gd name="T3" fmla="*/ 165 h 250"/>
                    <a:gd name="T4" fmla="*/ 25 w 637"/>
                    <a:gd name="T5" fmla="*/ 151 h 250"/>
                    <a:gd name="T6" fmla="*/ 25 w 637"/>
                    <a:gd name="T7" fmla="*/ 107 h 250"/>
                    <a:gd name="T8" fmla="*/ 63 w 637"/>
                    <a:gd name="T9" fmla="*/ 90 h 250"/>
                    <a:gd name="T10" fmla="*/ 63 w 637"/>
                    <a:gd name="T11" fmla="*/ 165 h 250"/>
                    <a:gd name="T12" fmla="*/ 25 w 637"/>
                    <a:gd name="T13" fmla="*/ 151 h 250"/>
                    <a:gd name="T14" fmla="*/ 1 w 637"/>
                    <a:gd name="T15" fmla="*/ 165 h 250"/>
                    <a:gd name="T16" fmla="*/ 61 w 637"/>
                    <a:gd name="T17" fmla="*/ 192 h 250"/>
                    <a:gd name="T18" fmla="*/ 62 w 637"/>
                    <a:gd name="T19" fmla="*/ 205 h 250"/>
                    <a:gd name="T20" fmla="*/ 82 w 637"/>
                    <a:gd name="T21" fmla="*/ 210 h 250"/>
                    <a:gd name="T22" fmla="*/ 82 w 637"/>
                    <a:gd name="T23" fmla="*/ 233 h 250"/>
                    <a:gd name="T24" fmla="*/ 96 w 637"/>
                    <a:gd name="T25" fmla="*/ 233 h 250"/>
                    <a:gd name="T26" fmla="*/ 96 w 637"/>
                    <a:gd name="T27" fmla="*/ 242 h 250"/>
                    <a:gd name="T28" fmla="*/ 96 w 637"/>
                    <a:gd name="T29" fmla="*/ 250 h 250"/>
                    <a:gd name="T30" fmla="*/ 186 w 637"/>
                    <a:gd name="T31" fmla="*/ 250 h 250"/>
                    <a:gd name="T32" fmla="*/ 186 w 637"/>
                    <a:gd name="T33" fmla="*/ 233 h 250"/>
                    <a:gd name="T34" fmla="*/ 205 w 637"/>
                    <a:gd name="T35" fmla="*/ 233 h 250"/>
                    <a:gd name="T36" fmla="*/ 205 w 637"/>
                    <a:gd name="T37" fmla="*/ 211 h 250"/>
                    <a:gd name="T38" fmla="*/ 227 w 637"/>
                    <a:gd name="T39" fmla="*/ 205 h 250"/>
                    <a:gd name="T40" fmla="*/ 227 w 637"/>
                    <a:gd name="T41" fmla="*/ 193 h 250"/>
                    <a:gd name="T42" fmla="*/ 272 w 637"/>
                    <a:gd name="T43" fmla="*/ 193 h 250"/>
                    <a:gd name="T44" fmla="*/ 272 w 637"/>
                    <a:gd name="T45" fmla="*/ 185 h 250"/>
                    <a:gd name="T46" fmla="*/ 276 w 637"/>
                    <a:gd name="T47" fmla="*/ 182 h 250"/>
                    <a:gd name="T48" fmla="*/ 325 w 637"/>
                    <a:gd name="T49" fmla="*/ 182 h 250"/>
                    <a:gd name="T50" fmla="*/ 325 w 637"/>
                    <a:gd name="T51" fmla="*/ 168 h 250"/>
                    <a:gd name="T52" fmla="*/ 596 w 637"/>
                    <a:gd name="T53" fmla="*/ 169 h 250"/>
                    <a:gd name="T54" fmla="*/ 637 w 637"/>
                    <a:gd name="T55" fmla="*/ 136 h 250"/>
                    <a:gd name="T56" fmla="*/ 589 w 637"/>
                    <a:gd name="T57" fmla="*/ 94 h 250"/>
                    <a:gd name="T58" fmla="*/ 576 w 637"/>
                    <a:gd name="T59" fmla="*/ 108 h 250"/>
                    <a:gd name="T60" fmla="*/ 560 w 637"/>
                    <a:gd name="T61" fmla="*/ 108 h 250"/>
                    <a:gd name="T62" fmla="*/ 546 w 637"/>
                    <a:gd name="T63" fmla="*/ 94 h 250"/>
                    <a:gd name="T64" fmla="*/ 534 w 637"/>
                    <a:gd name="T65" fmla="*/ 108 h 250"/>
                    <a:gd name="T66" fmla="*/ 529 w 637"/>
                    <a:gd name="T67" fmla="*/ 106 h 250"/>
                    <a:gd name="T68" fmla="*/ 518 w 637"/>
                    <a:gd name="T69" fmla="*/ 94 h 250"/>
                    <a:gd name="T70" fmla="*/ 482 w 637"/>
                    <a:gd name="T71" fmla="*/ 91 h 250"/>
                    <a:gd name="T72" fmla="*/ 480 w 637"/>
                    <a:gd name="T73" fmla="*/ 90 h 250"/>
                    <a:gd name="T74" fmla="*/ 460 w 637"/>
                    <a:gd name="T75" fmla="*/ 108 h 250"/>
                    <a:gd name="T76" fmla="*/ 441 w 637"/>
                    <a:gd name="T77" fmla="*/ 108 h 250"/>
                    <a:gd name="T78" fmla="*/ 422 w 637"/>
                    <a:gd name="T79" fmla="*/ 94 h 250"/>
                    <a:gd name="T80" fmla="*/ 403 w 637"/>
                    <a:gd name="T81" fmla="*/ 108 h 250"/>
                    <a:gd name="T82" fmla="*/ 385 w 637"/>
                    <a:gd name="T83" fmla="*/ 108 h 250"/>
                    <a:gd name="T84" fmla="*/ 361 w 637"/>
                    <a:gd name="T85" fmla="*/ 94 h 250"/>
                    <a:gd name="T86" fmla="*/ 322 w 637"/>
                    <a:gd name="T87" fmla="*/ 91 h 250"/>
                    <a:gd name="T88" fmla="*/ 322 w 637"/>
                    <a:gd name="T89" fmla="*/ 73 h 250"/>
                    <a:gd name="T90" fmla="*/ 271 w 637"/>
                    <a:gd name="T91" fmla="*/ 73 h 250"/>
                    <a:gd name="T92" fmla="*/ 271 w 637"/>
                    <a:gd name="T93" fmla="*/ 62 h 250"/>
                    <a:gd name="T94" fmla="*/ 225 w 637"/>
                    <a:gd name="T95" fmla="*/ 62 h 250"/>
                    <a:gd name="T96" fmla="*/ 225 w 637"/>
                    <a:gd name="T97" fmla="*/ 49 h 250"/>
                    <a:gd name="T98" fmla="*/ 203 w 637"/>
                    <a:gd name="T99" fmla="*/ 44 h 250"/>
                    <a:gd name="T100" fmla="*/ 203 w 637"/>
                    <a:gd name="T101" fmla="*/ 18 h 250"/>
                    <a:gd name="T102" fmla="*/ 184 w 637"/>
                    <a:gd name="T103" fmla="*/ 18 h 250"/>
                    <a:gd name="T104" fmla="*/ 184 w 637"/>
                    <a:gd name="T105" fmla="*/ 0 h 250"/>
                    <a:gd name="T106" fmla="*/ 95 w 637"/>
                    <a:gd name="T107" fmla="*/ 0 h 250"/>
                    <a:gd name="T108" fmla="*/ 95 w 637"/>
                    <a:gd name="T109" fmla="*/ 18 h 250"/>
                    <a:gd name="T110" fmla="*/ 82 w 637"/>
                    <a:gd name="T111" fmla="*/ 18 h 250"/>
                    <a:gd name="T112" fmla="*/ 82 w 637"/>
                    <a:gd name="T113" fmla="*/ 40 h 250"/>
                    <a:gd name="T114" fmla="*/ 77 w 637"/>
                    <a:gd name="T115" fmla="*/ 45 h 250"/>
                    <a:gd name="T116" fmla="*/ 62 w 637"/>
                    <a:gd name="T117" fmla="*/ 49 h 250"/>
                    <a:gd name="T118" fmla="*/ 62 w 637"/>
                    <a:gd name="T119" fmla="*/ 62 h 250"/>
                    <a:gd name="T120" fmla="*/ 0 w 637"/>
                    <a:gd name="T121" fmla="*/ 90 h 25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37"/>
                    <a:gd name="T184" fmla="*/ 0 h 250"/>
                    <a:gd name="T185" fmla="*/ 637 w 637"/>
                    <a:gd name="T186" fmla="*/ 250 h 25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37" h="250">
                      <a:moveTo>
                        <a:pt x="0" y="90"/>
                      </a:moveTo>
                      <a:lnTo>
                        <a:pt x="0" y="165"/>
                      </a:lnTo>
                      <a:lnTo>
                        <a:pt x="25" y="151"/>
                      </a:lnTo>
                      <a:lnTo>
                        <a:pt x="25" y="107"/>
                      </a:lnTo>
                      <a:lnTo>
                        <a:pt x="63" y="90"/>
                      </a:lnTo>
                      <a:lnTo>
                        <a:pt x="63" y="165"/>
                      </a:lnTo>
                      <a:lnTo>
                        <a:pt x="25" y="151"/>
                      </a:lnTo>
                      <a:lnTo>
                        <a:pt x="1" y="165"/>
                      </a:lnTo>
                      <a:lnTo>
                        <a:pt x="61" y="192"/>
                      </a:lnTo>
                      <a:lnTo>
                        <a:pt x="62" y="205"/>
                      </a:lnTo>
                      <a:lnTo>
                        <a:pt x="82" y="210"/>
                      </a:lnTo>
                      <a:lnTo>
                        <a:pt x="82" y="233"/>
                      </a:lnTo>
                      <a:lnTo>
                        <a:pt x="96" y="233"/>
                      </a:lnTo>
                      <a:lnTo>
                        <a:pt x="96" y="242"/>
                      </a:lnTo>
                      <a:lnTo>
                        <a:pt x="96" y="250"/>
                      </a:lnTo>
                      <a:lnTo>
                        <a:pt x="186" y="250"/>
                      </a:lnTo>
                      <a:lnTo>
                        <a:pt x="186" y="233"/>
                      </a:lnTo>
                      <a:lnTo>
                        <a:pt x="205" y="233"/>
                      </a:lnTo>
                      <a:lnTo>
                        <a:pt x="205" y="211"/>
                      </a:lnTo>
                      <a:lnTo>
                        <a:pt x="227" y="205"/>
                      </a:lnTo>
                      <a:lnTo>
                        <a:pt x="227" y="193"/>
                      </a:lnTo>
                      <a:lnTo>
                        <a:pt x="272" y="193"/>
                      </a:lnTo>
                      <a:lnTo>
                        <a:pt x="272" y="185"/>
                      </a:lnTo>
                      <a:lnTo>
                        <a:pt x="276" y="182"/>
                      </a:lnTo>
                      <a:lnTo>
                        <a:pt x="325" y="182"/>
                      </a:lnTo>
                      <a:lnTo>
                        <a:pt x="325" y="168"/>
                      </a:lnTo>
                      <a:lnTo>
                        <a:pt x="596" y="169"/>
                      </a:lnTo>
                      <a:lnTo>
                        <a:pt x="637" y="136"/>
                      </a:lnTo>
                      <a:lnTo>
                        <a:pt x="589" y="94"/>
                      </a:lnTo>
                      <a:lnTo>
                        <a:pt x="576" y="108"/>
                      </a:lnTo>
                      <a:lnTo>
                        <a:pt x="560" y="108"/>
                      </a:lnTo>
                      <a:lnTo>
                        <a:pt x="546" y="94"/>
                      </a:lnTo>
                      <a:lnTo>
                        <a:pt x="534" y="108"/>
                      </a:lnTo>
                      <a:lnTo>
                        <a:pt x="529" y="106"/>
                      </a:lnTo>
                      <a:lnTo>
                        <a:pt x="518" y="94"/>
                      </a:lnTo>
                      <a:lnTo>
                        <a:pt x="482" y="91"/>
                      </a:lnTo>
                      <a:lnTo>
                        <a:pt x="480" y="90"/>
                      </a:lnTo>
                      <a:lnTo>
                        <a:pt x="460" y="108"/>
                      </a:lnTo>
                      <a:lnTo>
                        <a:pt x="441" y="108"/>
                      </a:lnTo>
                      <a:lnTo>
                        <a:pt x="422" y="94"/>
                      </a:lnTo>
                      <a:lnTo>
                        <a:pt x="403" y="108"/>
                      </a:lnTo>
                      <a:lnTo>
                        <a:pt x="385" y="108"/>
                      </a:lnTo>
                      <a:lnTo>
                        <a:pt x="361" y="94"/>
                      </a:lnTo>
                      <a:lnTo>
                        <a:pt x="322" y="91"/>
                      </a:lnTo>
                      <a:lnTo>
                        <a:pt x="322" y="73"/>
                      </a:lnTo>
                      <a:lnTo>
                        <a:pt x="271" y="73"/>
                      </a:lnTo>
                      <a:lnTo>
                        <a:pt x="271" y="62"/>
                      </a:lnTo>
                      <a:lnTo>
                        <a:pt x="225" y="62"/>
                      </a:lnTo>
                      <a:lnTo>
                        <a:pt x="225" y="49"/>
                      </a:lnTo>
                      <a:lnTo>
                        <a:pt x="203" y="44"/>
                      </a:lnTo>
                      <a:lnTo>
                        <a:pt x="203" y="18"/>
                      </a:lnTo>
                      <a:lnTo>
                        <a:pt x="184" y="18"/>
                      </a:lnTo>
                      <a:lnTo>
                        <a:pt x="184" y="0"/>
                      </a:lnTo>
                      <a:lnTo>
                        <a:pt x="95" y="0"/>
                      </a:lnTo>
                      <a:lnTo>
                        <a:pt x="95" y="18"/>
                      </a:lnTo>
                      <a:lnTo>
                        <a:pt x="82" y="18"/>
                      </a:lnTo>
                      <a:lnTo>
                        <a:pt x="82" y="40"/>
                      </a:lnTo>
                      <a:lnTo>
                        <a:pt x="77" y="45"/>
                      </a:lnTo>
                      <a:lnTo>
                        <a:pt x="62" y="49"/>
                      </a:lnTo>
                      <a:lnTo>
                        <a:pt x="62" y="62"/>
                      </a:lnTo>
                      <a:lnTo>
                        <a:pt x="0" y="90"/>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23563" name="Group 29"/>
                <p:cNvGrpSpPr>
                  <a:grpSpLocks/>
                </p:cNvGrpSpPr>
                <p:nvPr/>
              </p:nvGrpSpPr>
              <p:grpSpPr bwMode="auto">
                <a:xfrm>
                  <a:off x="3107" y="2822"/>
                  <a:ext cx="74" cy="191"/>
                  <a:chOff x="3107" y="2822"/>
                  <a:chExt cx="74" cy="191"/>
                </a:xfrm>
              </p:grpSpPr>
              <p:sp>
                <p:nvSpPr>
                  <p:cNvPr id="23575" name="Freeform 30"/>
                  <p:cNvSpPr>
                    <a:spLocks/>
                  </p:cNvSpPr>
                  <p:nvPr/>
                </p:nvSpPr>
                <p:spPr bwMode="auto">
                  <a:xfrm>
                    <a:off x="3108" y="2822"/>
                    <a:ext cx="73" cy="177"/>
                  </a:xfrm>
                  <a:custGeom>
                    <a:avLst/>
                    <a:gdLst>
                      <a:gd name="T0" fmla="*/ 37 w 73"/>
                      <a:gd name="T1" fmla="*/ 0 h 177"/>
                      <a:gd name="T2" fmla="*/ 0 w 73"/>
                      <a:gd name="T3" fmla="*/ 16 h 177"/>
                      <a:gd name="T4" fmla="*/ 0 w 73"/>
                      <a:gd name="T5" fmla="*/ 177 h 177"/>
                      <a:gd name="T6" fmla="*/ 3 w 73"/>
                      <a:gd name="T7" fmla="*/ 176 h 177"/>
                      <a:gd name="T8" fmla="*/ 3 w 73"/>
                      <a:gd name="T9" fmla="*/ 18 h 177"/>
                      <a:gd name="T10" fmla="*/ 37 w 73"/>
                      <a:gd name="T11" fmla="*/ 4 h 177"/>
                      <a:gd name="T12" fmla="*/ 70 w 73"/>
                      <a:gd name="T13" fmla="*/ 18 h 177"/>
                      <a:gd name="T14" fmla="*/ 73 w 73"/>
                      <a:gd name="T15" fmla="*/ 15 h 177"/>
                      <a:gd name="T16" fmla="*/ 37 w 73"/>
                      <a:gd name="T17" fmla="*/ 0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177"/>
                      <a:gd name="T29" fmla="*/ 73 w 73"/>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177">
                        <a:moveTo>
                          <a:pt x="37" y="0"/>
                        </a:moveTo>
                        <a:lnTo>
                          <a:pt x="0" y="16"/>
                        </a:lnTo>
                        <a:lnTo>
                          <a:pt x="0" y="177"/>
                        </a:lnTo>
                        <a:lnTo>
                          <a:pt x="3" y="176"/>
                        </a:lnTo>
                        <a:lnTo>
                          <a:pt x="3" y="18"/>
                        </a:lnTo>
                        <a:lnTo>
                          <a:pt x="37" y="4"/>
                        </a:lnTo>
                        <a:lnTo>
                          <a:pt x="70" y="18"/>
                        </a:lnTo>
                        <a:lnTo>
                          <a:pt x="73" y="15"/>
                        </a:lnTo>
                        <a:lnTo>
                          <a:pt x="37" y="0"/>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76" name="Freeform 31"/>
                  <p:cNvSpPr>
                    <a:spLocks/>
                  </p:cNvSpPr>
                  <p:nvPr/>
                </p:nvSpPr>
                <p:spPr bwMode="auto">
                  <a:xfrm>
                    <a:off x="3107" y="2837"/>
                    <a:ext cx="74" cy="176"/>
                  </a:xfrm>
                  <a:custGeom>
                    <a:avLst/>
                    <a:gdLst>
                      <a:gd name="T0" fmla="*/ 35 w 74"/>
                      <a:gd name="T1" fmla="*/ 176 h 176"/>
                      <a:gd name="T2" fmla="*/ 74 w 74"/>
                      <a:gd name="T3" fmla="*/ 161 h 176"/>
                      <a:gd name="T4" fmla="*/ 74 w 74"/>
                      <a:gd name="T5" fmla="*/ 0 h 176"/>
                      <a:gd name="T6" fmla="*/ 71 w 74"/>
                      <a:gd name="T7" fmla="*/ 1 h 176"/>
                      <a:gd name="T8" fmla="*/ 71 w 74"/>
                      <a:gd name="T9" fmla="*/ 158 h 176"/>
                      <a:gd name="T10" fmla="*/ 35 w 74"/>
                      <a:gd name="T11" fmla="*/ 173 h 176"/>
                      <a:gd name="T12" fmla="*/ 2 w 74"/>
                      <a:gd name="T13" fmla="*/ 160 h 176"/>
                      <a:gd name="T14" fmla="*/ 0 w 74"/>
                      <a:gd name="T15" fmla="*/ 162 h 176"/>
                      <a:gd name="T16" fmla="*/ 35 w 74"/>
                      <a:gd name="T17" fmla="*/ 176 h 1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4"/>
                      <a:gd name="T28" fmla="*/ 0 h 176"/>
                      <a:gd name="T29" fmla="*/ 74 w 74"/>
                      <a:gd name="T30" fmla="*/ 176 h 1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4" h="176">
                        <a:moveTo>
                          <a:pt x="35" y="176"/>
                        </a:moveTo>
                        <a:lnTo>
                          <a:pt x="74" y="161"/>
                        </a:lnTo>
                        <a:lnTo>
                          <a:pt x="74" y="0"/>
                        </a:lnTo>
                        <a:lnTo>
                          <a:pt x="71" y="1"/>
                        </a:lnTo>
                        <a:lnTo>
                          <a:pt x="71" y="158"/>
                        </a:lnTo>
                        <a:lnTo>
                          <a:pt x="35" y="173"/>
                        </a:lnTo>
                        <a:lnTo>
                          <a:pt x="2" y="160"/>
                        </a:lnTo>
                        <a:lnTo>
                          <a:pt x="0" y="162"/>
                        </a:lnTo>
                        <a:lnTo>
                          <a:pt x="35" y="176"/>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sp>
              <p:nvSpPr>
                <p:cNvPr id="23564" name="Rectangle 32"/>
                <p:cNvSpPr>
                  <a:spLocks noChangeArrowheads="1"/>
                </p:cNvSpPr>
                <p:nvPr/>
              </p:nvSpPr>
              <p:spPr bwMode="auto">
                <a:xfrm>
                  <a:off x="3096" y="2808"/>
                  <a:ext cx="4" cy="211"/>
                </a:xfrm>
                <a:prstGeom prst="rect">
                  <a:avLst/>
                </a:prstGeom>
                <a:solidFill>
                  <a:srgbClr val="FF0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endParaRPr lang="en-SG" altLang="en-US" sz="1800">
                    <a:solidFill>
                      <a:schemeClr val="tx1"/>
                    </a:solidFill>
                  </a:endParaRPr>
                </a:p>
              </p:txBody>
            </p:sp>
            <p:sp>
              <p:nvSpPr>
                <p:cNvPr id="23565" name="Rectangle 33"/>
                <p:cNvSpPr>
                  <a:spLocks noChangeArrowheads="1"/>
                </p:cNvSpPr>
                <p:nvPr/>
              </p:nvSpPr>
              <p:spPr bwMode="auto">
                <a:xfrm>
                  <a:off x="3082" y="2829"/>
                  <a:ext cx="4" cy="165"/>
                </a:xfrm>
                <a:prstGeom prst="rect">
                  <a:avLst/>
                </a:prstGeom>
                <a:solidFill>
                  <a:srgbClr val="FF0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endParaRPr lang="en-SG" altLang="en-US" sz="1800">
                    <a:solidFill>
                      <a:schemeClr val="tx1"/>
                    </a:solidFill>
                  </a:endParaRPr>
                </a:p>
              </p:txBody>
            </p:sp>
            <p:grpSp>
              <p:nvGrpSpPr>
                <p:cNvPr id="23566" name="Group 34"/>
                <p:cNvGrpSpPr>
                  <a:grpSpLocks/>
                </p:cNvGrpSpPr>
                <p:nvPr/>
              </p:nvGrpSpPr>
              <p:grpSpPr bwMode="auto">
                <a:xfrm>
                  <a:off x="3190" y="2808"/>
                  <a:ext cx="451" cy="213"/>
                  <a:chOff x="3190" y="2808"/>
                  <a:chExt cx="451" cy="213"/>
                </a:xfrm>
              </p:grpSpPr>
              <p:sp>
                <p:nvSpPr>
                  <p:cNvPr id="23567" name="Freeform 35"/>
                  <p:cNvSpPr>
                    <a:spLocks/>
                  </p:cNvSpPr>
                  <p:nvPr/>
                </p:nvSpPr>
                <p:spPr bwMode="auto">
                  <a:xfrm>
                    <a:off x="3279" y="2904"/>
                    <a:ext cx="347" cy="6"/>
                  </a:xfrm>
                  <a:custGeom>
                    <a:avLst/>
                    <a:gdLst>
                      <a:gd name="T0" fmla="*/ 0 w 347"/>
                      <a:gd name="T1" fmla="*/ 6 h 6"/>
                      <a:gd name="T2" fmla="*/ 347 w 347"/>
                      <a:gd name="T3" fmla="*/ 6 h 6"/>
                      <a:gd name="T4" fmla="*/ 342 w 347"/>
                      <a:gd name="T5" fmla="*/ 2 h 6"/>
                      <a:gd name="T6" fmla="*/ 10 w 347"/>
                      <a:gd name="T7" fmla="*/ 0 h 6"/>
                      <a:gd name="T8" fmla="*/ 0 w 347"/>
                      <a:gd name="T9" fmla="*/ 6 h 6"/>
                      <a:gd name="T10" fmla="*/ 0 60000 65536"/>
                      <a:gd name="T11" fmla="*/ 0 60000 65536"/>
                      <a:gd name="T12" fmla="*/ 0 60000 65536"/>
                      <a:gd name="T13" fmla="*/ 0 60000 65536"/>
                      <a:gd name="T14" fmla="*/ 0 60000 65536"/>
                      <a:gd name="T15" fmla="*/ 0 w 347"/>
                      <a:gd name="T16" fmla="*/ 0 h 6"/>
                      <a:gd name="T17" fmla="*/ 347 w 347"/>
                      <a:gd name="T18" fmla="*/ 6 h 6"/>
                    </a:gdLst>
                    <a:ahLst/>
                    <a:cxnLst>
                      <a:cxn ang="T10">
                        <a:pos x="T0" y="T1"/>
                      </a:cxn>
                      <a:cxn ang="T11">
                        <a:pos x="T2" y="T3"/>
                      </a:cxn>
                      <a:cxn ang="T12">
                        <a:pos x="T4" y="T5"/>
                      </a:cxn>
                      <a:cxn ang="T13">
                        <a:pos x="T6" y="T7"/>
                      </a:cxn>
                      <a:cxn ang="T14">
                        <a:pos x="T8" y="T9"/>
                      </a:cxn>
                    </a:cxnLst>
                    <a:rect l="T15" t="T16" r="T17" b="T18"/>
                    <a:pathLst>
                      <a:path w="347" h="6">
                        <a:moveTo>
                          <a:pt x="0" y="6"/>
                        </a:moveTo>
                        <a:lnTo>
                          <a:pt x="347" y="6"/>
                        </a:lnTo>
                        <a:lnTo>
                          <a:pt x="342" y="2"/>
                        </a:lnTo>
                        <a:lnTo>
                          <a:pt x="10" y="0"/>
                        </a:lnTo>
                        <a:lnTo>
                          <a:pt x="0" y="6"/>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68" name="Freeform 36"/>
                  <p:cNvSpPr>
                    <a:spLocks/>
                  </p:cNvSpPr>
                  <p:nvPr/>
                </p:nvSpPr>
                <p:spPr bwMode="auto">
                  <a:xfrm>
                    <a:off x="3288" y="2935"/>
                    <a:ext cx="338" cy="5"/>
                  </a:xfrm>
                  <a:custGeom>
                    <a:avLst/>
                    <a:gdLst>
                      <a:gd name="T0" fmla="*/ 0 w 338"/>
                      <a:gd name="T1" fmla="*/ 4 h 5"/>
                      <a:gd name="T2" fmla="*/ 333 w 338"/>
                      <a:gd name="T3" fmla="*/ 5 h 5"/>
                      <a:gd name="T4" fmla="*/ 338 w 338"/>
                      <a:gd name="T5" fmla="*/ 1 h 5"/>
                      <a:gd name="T6" fmla="*/ 26 w 338"/>
                      <a:gd name="T7" fmla="*/ 0 h 5"/>
                      <a:gd name="T8" fmla="*/ 0 w 338"/>
                      <a:gd name="T9" fmla="*/ 4 h 5"/>
                      <a:gd name="T10" fmla="*/ 0 60000 65536"/>
                      <a:gd name="T11" fmla="*/ 0 60000 65536"/>
                      <a:gd name="T12" fmla="*/ 0 60000 65536"/>
                      <a:gd name="T13" fmla="*/ 0 60000 65536"/>
                      <a:gd name="T14" fmla="*/ 0 60000 65536"/>
                      <a:gd name="T15" fmla="*/ 0 w 338"/>
                      <a:gd name="T16" fmla="*/ 0 h 5"/>
                      <a:gd name="T17" fmla="*/ 338 w 338"/>
                      <a:gd name="T18" fmla="*/ 5 h 5"/>
                    </a:gdLst>
                    <a:ahLst/>
                    <a:cxnLst>
                      <a:cxn ang="T10">
                        <a:pos x="T0" y="T1"/>
                      </a:cxn>
                      <a:cxn ang="T11">
                        <a:pos x="T2" y="T3"/>
                      </a:cxn>
                      <a:cxn ang="T12">
                        <a:pos x="T4" y="T5"/>
                      </a:cxn>
                      <a:cxn ang="T13">
                        <a:pos x="T6" y="T7"/>
                      </a:cxn>
                      <a:cxn ang="T14">
                        <a:pos x="T8" y="T9"/>
                      </a:cxn>
                    </a:cxnLst>
                    <a:rect l="T15" t="T16" r="T17" b="T18"/>
                    <a:pathLst>
                      <a:path w="338" h="5">
                        <a:moveTo>
                          <a:pt x="0" y="4"/>
                        </a:moveTo>
                        <a:lnTo>
                          <a:pt x="333" y="5"/>
                        </a:lnTo>
                        <a:lnTo>
                          <a:pt x="338" y="1"/>
                        </a:lnTo>
                        <a:lnTo>
                          <a:pt x="26" y="0"/>
                        </a:lnTo>
                        <a:lnTo>
                          <a:pt x="0" y="4"/>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nvGrpSpPr>
                  <p:cNvPr id="23569" name="Group 37"/>
                  <p:cNvGrpSpPr>
                    <a:grpSpLocks/>
                  </p:cNvGrpSpPr>
                  <p:nvPr/>
                </p:nvGrpSpPr>
                <p:grpSpPr bwMode="auto">
                  <a:xfrm>
                    <a:off x="3190" y="2808"/>
                    <a:ext cx="451" cy="213"/>
                    <a:chOff x="3190" y="2808"/>
                    <a:chExt cx="451" cy="213"/>
                  </a:xfrm>
                </p:grpSpPr>
                <p:sp>
                  <p:nvSpPr>
                    <p:cNvPr id="23570" name="Rectangle 38"/>
                    <p:cNvSpPr>
                      <a:spLocks noChangeArrowheads="1"/>
                    </p:cNvSpPr>
                    <p:nvPr/>
                  </p:nvSpPr>
                  <p:spPr bwMode="auto">
                    <a:xfrm>
                      <a:off x="3190" y="2808"/>
                      <a:ext cx="8" cy="213"/>
                    </a:xfrm>
                    <a:prstGeom prst="rect">
                      <a:avLst/>
                    </a:prstGeom>
                    <a:solidFill>
                      <a:srgbClr val="FF0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endParaRPr lang="en-SG" altLang="en-US" sz="1800">
                        <a:solidFill>
                          <a:schemeClr val="tx1"/>
                        </a:solidFill>
                      </a:endParaRPr>
                    </a:p>
                  </p:txBody>
                </p:sp>
                <p:sp>
                  <p:nvSpPr>
                    <p:cNvPr id="23571" name="Rectangle 39"/>
                    <p:cNvSpPr>
                      <a:spLocks noChangeArrowheads="1"/>
                    </p:cNvSpPr>
                    <p:nvPr/>
                  </p:nvSpPr>
                  <p:spPr bwMode="auto">
                    <a:xfrm>
                      <a:off x="3232" y="2851"/>
                      <a:ext cx="7" cy="130"/>
                    </a:xfrm>
                    <a:prstGeom prst="rect">
                      <a:avLst/>
                    </a:prstGeom>
                    <a:solidFill>
                      <a:srgbClr val="FF00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0"/>
                        </a:spcBef>
                        <a:buFontTx/>
                        <a:buNone/>
                      </a:pPr>
                      <a:endParaRPr lang="en-SG" altLang="en-US" sz="1800">
                        <a:solidFill>
                          <a:schemeClr val="tx1"/>
                        </a:solidFill>
                      </a:endParaRPr>
                    </a:p>
                  </p:txBody>
                </p:sp>
                <p:sp>
                  <p:nvSpPr>
                    <p:cNvPr id="23572" name="Freeform 40"/>
                    <p:cNvSpPr>
                      <a:spLocks/>
                    </p:cNvSpPr>
                    <p:nvPr/>
                  </p:nvSpPr>
                  <p:spPr bwMode="auto">
                    <a:xfrm>
                      <a:off x="3288" y="2923"/>
                      <a:ext cx="353" cy="16"/>
                    </a:xfrm>
                    <a:custGeom>
                      <a:avLst/>
                      <a:gdLst>
                        <a:gd name="T0" fmla="*/ 0 w 353"/>
                        <a:gd name="T1" fmla="*/ 16 h 16"/>
                        <a:gd name="T2" fmla="*/ 24 w 353"/>
                        <a:gd name="T3" fmla="*/ 12 h 16"/>
                        <a:gd name="T4" fmla="*/ 43 w 353"/>
                        <a:gd name="T5" fmla="*/ 6 h 16"/>
                        <a:gd name="T6" fmla="*/ 346 w 353"/>
                        <a:gd name="T7" fmla="*/ 6 h 16"/>
                        <a:gd name="T8" fmla="*/ 353 w 353"/>
                        <a:gd name="T9" fmla="*/ 1 h 16"/>
                        <a:gd name="T10" fmla="*/ 37 w 353"/>
                        <a:gd name="T11" fmla="*/ 0 h 16"/>
                        <a:gd name="T12" fmla="*/ 0 w 353"/>
                        <a:gd name="T13" fmla="*/ 16 h 16"/>
                        <a:gd name="T14" fmla="*/ 0 60000 65536"/>
                        <a:gd name="T15" fmla="*/ 0 60000 65536"/>
                        <a:gd name="T16" fmla="*/ 0 60000 65536"/>
                        <a:gd name="T17" fmla="*/ 0 60000 65536"/>
                        <a:gd name="T18" fmla="*/ 0 60000 65536"/>
                        <a:gd name="T19" fmla="*/ 0 60000 65536"/>
                        <a:gd name="T20" fmla="*/ 0 60000 65536"/>
                        <a:gd name="T21" fmla="*/ 0 w 353"/>
                        <a:gd name="T22" fmla="*/ 0 h 16"/>
                        <a:gd name="T23" fmla="*/ 353 w 353"/>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3" h="16">
                          <a:moveTo>
                            <a:pt x="0" y="16"/>
                          </a:moveTo>
                          <a:lnTo>
                            <a:pt x="24" y="12"/>
                          </a:lnTo>
                          <a:lnTo>
                            <a:pt x="43" y="6"/>
                          </a:lnTo>
                          <a:lnTo>
                            <a:pt x="346" y="6"/>
                          </a:lnTo>
                          <a:lnTo>
                            <a:pt x="353" y="1"/>
                          </a:lnTo>
                          <a:lnTo>
                            <a:pt x="37" y="0"/>
                          </a:lnTo>
                          <a:lnTo>
                            <a:pt x="0" y="16"/>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73" name="Freeform 41"/>
                    <p:cNvSpPr>
                      <a:spLocks/>
                    </p:cNvSpPr>
                    <p:nvPr/>
                  </p:nvSpPr>
                  <p:spPr bwMode="auto">
                    <a:xfrm>
                      <a:off x="3275" y="2861"/>
                      <a:ext cx="54" cy="113"/>
                    </a:xfrm>
                    <a:custGeom>
                      <a:avLst/>
                      <a:gdLst>
                        <a:gd name="T0" fmla="*/ 54 w 54"/>
                        <a:gd name="T1" fmla="*/ 18 h 113"/>
                        <a:gd name="T2" fmla="*/ 42 w 54"/>
                        <a:gd name="T3" fmla="*/ 12 h 113"/>
                        <a:gd name="T4" fmla="*/ 6 w 54"/>
                        <a:gd name="T5" fmla="*/ 12 h 113"/>
                        <a:gd name="T6" fmla="*/ 6 w 54"/>
                        <a:gd name="T7" fmla="*/ 0 h 113"/>
                        <a:gd name="T8" fmla="*/ 0 w 54"/>
                        <a:gd name="T9" fmla="*/ 0 h 113"/>
                        <a:gd name="T10" fmla="*/ 0 w 54"/>
                        <a:gd name="T11" fmla="*/ 113 h 113"/>
                        <a:gd name="T12" fmla="*/ 6 w 54"/>
                        <a:gd name="T13" fmla="*/ 109 h 113"/>
                        <a:gd name="T14" fmla="*/ 6 w 54"/>
                        <a:gd name="T15" fmla="*/ 49 h 113"/>
                        <a:gd name="T16" fmla="*/ 17 w 54"/>
                        <a:gd name="T17" fmla="*/ 43 h 113"/>
                        <a:gd name="T18" fmla="*/ 17 w 54"/>
                        <a:gd name="T19" fmla="*/ 21 h 113"/>
                        <a:gd name="T20" fmla="*/ 54 w 54"/>
                        <a:gd name="T21" fmla="*/ 18 h 11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4"/>
                        <a:gd name="T34" fmla="*/ 0 h 113"/>
                        <a:gd name="T35" fmla="*/ 54 w 54"/>
                        <a:gd name="T36" fmla="*/ 113 h 11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4" h="113">
                          <a:moveTo>
                            <a:pt x="54" y="18"/>
                          </a:moveTo>
                          <a:lnTo>
                            <a:pt x="42" y="12"/>
                          </a:lnTo>
                          <a:lnTo>
                            <a:pt x="6" y="12"/>
                          </a:lnTo>
                          <a:lnTo>
                            <a:pt x="6" y="0"/>
                          </a:lnTo>
                          <a:lnTo>
                            <a:pt x="0" y="0"/>
                          </a:lnTo>
                          <a:lnTo>
                            <a:pt x="0" y="113"/>
                          </a:lnTo>
                          <a:lnTo>
                            <a:pt x="6" y="109"/>
                          </a:lnTo>
                          <a:lnTo>
                            <a:pt x="6" y="49"/>
                          </a:lnTo>
                          <a:lnTo>
                            <a:pt x="17" y="43"/>
                          </a:lnTo>
                          <a:lnTo>
                            <a:pt x="17" y="21"/>
                          </a:lnTo>
                          <a:lnTo>
                            <a:pt x="54" y="18"/>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sp>
                  <p:nvSpPr>
                    <p:cNvPr id="23574" name="Freeform 42"/>
                    <p:cNvSpPr>
                      <a:spLocks/>
                    </p:cNvSpPr>
                    <p:nvPr/>
                  </p:nvSpPr>
                  <p:spPr bwMode="auto">
                    <a:xfrm>
                      <a:off x="3207" y="2832"/>
                      <a:ext cx="8" cy="167"/>
                    </a:xfrm>
                    <a:custGeom>
                      <a:avLst/>
                      <a:gdLst>
                        <a:gd name="T0" fmla="*/ 1 w 8"/>
                        <a:gd name="T1" fmla="*/ 0 h 167"/>
                        <a:gd name="T2" fmla="*/ 0 w 8"/>
                        <a:gd name="T3" fmla="*/ 167 h 167"/>
                        <a:gd name="T4" fmla="*/ 8 w 8"/>
                        <a:gd name="T5" fmla="*/ 166 h 167"/>
                        <a:gd name="T6" fmla="*/ 8 w 8"/>
                        <a:gd name="T7" fmla="*/ 1 h 167"/>
                        <a:gd name="T8" fmla="*/ 1 w 8"/>
                        <a:gd name="T9" fmla="*/ 0 h 167"/>
                        <a:gd name="T10" fmla="*/ 0 60000 65536"/>
                        <a:gd name="T11" fmla="*/ 0 60000 65536"/>
                        <a:gd name="T12" fmla="*/ 0 60000 65536"/>
                        <a:gd name="T13" fmla="*/ 0 60000 65536"/>
                        <a:gd name="T14" fmla="*/ 0 60000 65536"/>
                        <a:gd name="T15" fmla="*/ 0 w 8"/>
                        <a:gd name="T16" fmla="*/ 0 h 167"/>
                        <a:gd name="T17" fmla="*/ 8 w 8"/>
                        <a:gd name="T18" fmla="*/ 167 h 167"/>
                      </a:gdLst>
                      <a:ahLst/>
                      <a:cxnLst>
                        <a:cxn ang="T10">
                          <a:pos x="T0" y="T1"/>
                        </a:cxn>
                        <a:cxn ang="T11">
                          <a:pos x="T2" y="T3"/>
                        </a:cxn>
                        <a:cxn ang="T12">
                          <a:pos x="T4" y="T5"/>
                        </a:cxn>
                        <a:cxn ang="T13">
                          <a:pos x="T6" y="T7"/>
                        </a:cxn>
                        <a:cxn ang="T14">
                          <a:pos x="T8" y="T9"/>
                        </a:cxn>
                      </a:cxnLst>
                      <a:rect l="T15" t="T16" r="T17" b="T18"/>
                      <a:pathLst>
                        <a:path w="8" h="167">
                          <a:moveTo>
                            <a:pt x="1" y="0"/>
                          </a:moveTo>
                          <a:lnTo>
                            <a:pt x="0" y="167"/>
                          </a:lnTo>
                          <a:lnTo>
                            <a:pt x="8" y="166"/>
                          </a:lnTo>
                          <a:lnTo>
                            <a:pt x="8" y="1"/>
                          </a:lnTo>
                          <a:lnTo>
                            <a:pt x="1" y="0"/>
                          </a:lnTo>
                          <a:close/>
                        </a:path>
                      </a:pathLst>
                    </a:custGeom>
                    <a:solidFill>
                      <a:srgbClr val="FF00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GB"/>
                    </a:p>
                  </p:txBody>
                </p:sp>
              </p:grpSp>
            </p:grpSp>
          </p:grpSp>
          <p:sp>
            <p:nvSpPr>
              <p:cNvPr id="23560" name="Text Box 43"/>
              <p:cNvSpPr txBox="1">
                <a:spLocks noChangeArrowheads="1"/>
              </p:cNvSpPr>
              <p:nvPr/>
            </p:nvSpPr>
            <p:spPr bwMode="auto">
              <a:xfrm>
                <a:off x="4176" y="1440"/>
                <a:ext cx="8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spcBef>
                    <a:spcPct val="50000"/>
                  </a:spcBef>
                  <a:buFontTx/>
                  <a:buNone/>
                </a:pPr>
                <a:r>
                  <a:rPr lang="en-US" altLang="en-US" sz="1600" b="1">
                    <a:solidFill>
                      <a:srgbClr val="FF0066"/>
                    </a:solidFill>
                  </a:rPr>
                  <a:t>Private key</a:t>
                </a:r>
              </a:p>
            </p:txBody>
          </p:sp>
        </p:grpSp>
      </p:grpSp>
      <p:sp>
        <p:nvSpPr>
          <p:cNvPr id="23558" name="Text Box 45"/>
          <p:cNvSpPr txBox="1">
            <a:spLocks noChangeArrowheads="1"/>
          </p:cNvSpPr>
          <p:nvPr/>
        </p:nvSpPr>
        <p:spPr bwMode="auto">
          <a:xfrm>
            <a:off x="860425" y="6191167"/>
            <a:ext cx="7467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42900" indent="-342900">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buFontTx/>
              <a:buNone/>
            </a:pPr>
            <a:r>
              <a:rPr lang="en-US" altLang="en-US" sz="2000" b="1" dirty="0">
                <a:solidFill>
                  <a:srgbClr val="3BA1E3"/>
                </a:solidFill>
                <a:latin typeface="Times New Roman" panose="02020603050405020304" pitchFamily="18" charset="0"/>
              </a:rPr>
              <a:t>One key can be published while the other is kept secret and secure</a:t>
            </a:r>
            <a:endParaRPr lang="en-GB" altLang="en-US" sz="2000" b="1" dirty="0">
              <a:solidFill>
                <a:srgbClr val="3BA1E3"/>
              </a:solidFill>
              <a:latin typeface="Times New Roman" panose="02020603050405020304" pitchFamily="18" charset="0"/>
            </a:endParaRPr>
          </a:p>
        </p:txBody>
      </p:sp>
      <p:sp>
        <p:nvSpPr>
          <p:cNvPr id="43" name="Title 1"/>
          <p:cNvSpPr txBox="1">
            <a:spLocks/>
          </p:cNvSpPr>
          <p:nvPr/>
        </p:nvSpPr>
        <p:spPr>
          <a:xfrm>
            <a:off x="485775" y="274638"/>
            <a:ext cx="7042150" cy="1143000"/>
          </a:xfrm>
          <a:prstGeom prst="rect">
            <a:avLst/>
          </a:prstGeom>
        </p:spPr>
        <p:txBody>
          <a:bodyPr anchor="ct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US" altLang="en-US" sz="3200" dirty="0">
                <a:solidFill>
                  <a:srgbClr val="5B1868"/>
                </a:solidFill>
              </a:rPr>
              <a:t>Asymmetric, Reversible (Public Key)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1475">
                                            <p:txEl>
                                              <p:pRg st="0" end="0"/>
                                            </p:txEl>
                                          </p:spTgt>
                                        </p:tgtEl>
                                        <p:attrNameLst>
                                          <p:attrName>style.visibility</p:attrName>
                                        </p:attrNameLst>
                                      </p:cBhvr>
                                      <p:to>
                                        <p:strVal val="visible"/>
                                      </p:to>
                                    </p:set>
                                    <p:anim calcmode="lin" valueType="num">
                                      <p:cBhvr additive="base">
                                        <p:cTn id="7" dur="500" fill="hold"/>
                                        <p:tgtEl>
                                          <p:spTgt spid="10014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0014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01475">
                                            <p:txEl>
                                              <p:pRg st="1" end="1"/>
                                            </p:txEl>
                                          </p:spTgt>
                                        </p:tgtEl>
                                        <p:attrNameLst>
                                          <p:attrName>style.visibility</p:attrName>
                                        </p:attrNameLst>
                                      </p:cBhvr>
                                      <p:to>
                                        <p:strVal val="visible"/>
                                      </p:to>
                                    </p:set>
                                    <p:anim calcmode="lin" valueType="num">
                                      <p:cBhvr additive="base">
                                        <p:cTn id="13" dur="500" fill="hold"/>
                                        <p:tgtEl>
                                          <p:spTgt spid="10014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001475">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001475">
                                            <p:txEl>
                                              <p:pRg st="2" end="2"/>
                                            </p:txEl>
                                          </p:spTgt>
                                        </p:tgtEl>
                                        <p:attrNameLst>
                                          <p:attrName>style.visibility</p:attrName>
                                        </p:attrNameLst>
                                      </p:cBhvr>
                                      <p:to>
                                        <p:strVal val="visible"/>
                                      </p:to>
                                    </p:set>
                                    <p:anim calcmode="lin" valueType="num">
                                      <p:cBhvr additive="base">
                                        <p:cTn id="17" dur="500" fill="hold"/>
                                        <p:tgtEl>
                                          <p:spTgt spid="100147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001475">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1001475">
                                            <p:txEl>
                                              <p:pRg st="3" end="3"/>
                                            </p:txEl>
                                          </p:spTgt>
                                        </p:tgtEl>
                                        <p:attrNameLst>
                                          <p:attrName>style.visibility</p:attrName>
                                        </p:attrNameLst>
                                      </p:cBhvr>
                                      <p:to>
                                        <p:strVal val="visible"/>
                                      </p:to>
                                    </p:set>
                                    <p:anim calcmode="lin" valueType="num">
                                      <p:cBhvr additive="base">
                                        <p:cTn id="21" dur="500" fill="hold"/>
                                        <p:tgtEl>
                                          <p:spTgt spid="1001475">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1001475">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001475">
                                            <p:txEl>
                                              <p:pRg st="4" end="4"/>
                                            </p:txEl>
                                          </p:spTgt>
                                        </p:tgtEl>
                                        <p:attrNameLst>
                                          <p:attrName>style.visibility</p:attrName>
                                        </p:attrNameLst>
                                      </p:cBhvr>
                                      <p:to>
                                        <p:strVal val="visible"/>
                                      </p:to>
                                    </p:set>
                                    <p:anim calcmode="lin" valueType="num">
                                      <p:cBhvr additive="base">
                                        <p:cTn id="25" dur="500" fill="hold"/>
                                        <p:tgtEl>
                                          <p:spTgt spid="1001475">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0014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001475">
                                            <p:txEl>
                                              <p:pRg st="5" end="5"/>
                                            </p:txEl>
                                          </p:spTgt>
                                        </p:tgtEl>
                                        <p:attrNameLst>
                                          <p:attrName>style.visibility</p:attrName>
                                        </p:attrNameLst>
                                      </p:cBhvr>
                                      <p:to>
                                        <p:strVal val="visible"/>
                                      </p:to>
                                    </p:set>
                                    <p:anim calcmode="lin" valueType="num">
                                      <p:cBhvr additive="base">
                                        <p:cTn id="31" dur="500" fill="hold"/>
                                        <p:tgtEl>
                                          <p:spTgt spid="1001475">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001475">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1475"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113" y="1557338"/>
            <a:ext cx="84201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3"/>
          <p:cNvSpPr>
            <a:spLocks noChangeArrowheads="1"/>
          </p:cNvSpPr>
          <p:nvPr/>
        </p:nvSpPr>
        <p:spPr bwMode="auto">
          <a:xfrm>
            <a:off x="157163" y="4437063"/>
            <a:ext cx="8856662" cy="1800225"/>
          </a:xfrm>
          <a:prstGeom prst="rect">
            <a:avLst/>
          </a:prstGeom>
          <a:noFill/>
          <a:ln w="63500" algn="ctr">
            <a:solidFill>
              <a:srgbClr val="92D05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24581" name="Rectangle 3"/>
          <p:cNvSpPr>
            <a:spLocks noChangeArrowheads="1"/>
          </p:cNvSpPr>
          <p:nvPr/>
        </p:nvSpPr>
        <p:spPr bwMode="auto">
          <a:xfrm>
            <a:off x="179388" y="1916113"/>
            <a:ext cx="8856662" cy="865187"/>
          </a:xfrm>
          <a:prstGeom prst="rect">
            <a:avLst/>
          </a:prstGeom>
          <a:noFill/>
          <a:ln w="63500" algn="ctr">
            <a:solidFill>
              <a:srgbClr val="92D05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6" name="Title 1"/>
          <p:cNvSpPr txBox="1">
            <a:spLocks/>
          </p:cNvSpPr>
          <p:nvPr/>
        </p:nvSpPr>
        <p:spPr>
          <a:xfrm>
            <a:off x="485775" y="274638"/>
            <a:ext cx="7042150" cy="1143000"/>
          </a:xfrm>
          <a:prstGeom prst="rect">
            <a:avLst/>
          </a:prstGeom>
        </p:spPr>
        <p:txBody>
          <a:bodyPr anchor="ct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US" altLang="en-US" kern="0" dirty="0">
                <a:solidFill>
                  <a:srgbClr val="5B1868"/>
                </a:solidFill>
              </a:rPr>
              <a:t>Encryption and Security</a:t>
            </a:r>
            <a:endParaRPr lang="en-GB" kern="0"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17</a:t>
            </a:fld>
            <a:r>
              <a:rPr lang="en-GB"/>
              <a:t> of 33</a:t>
            </a:r>
            <a:endParaRPr lang="en-GB"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5"/>
          <p:cNvSpPr txBox="1">
            <a:spLocks noChangeArrowheads="1"/>
          </p:cNvSpPr>
          <p:nvPr/>
        </p:nvSpPr>
        <p:spPr bwMode="auto">
          <a:xfrm>
            <a:off x="485775" y="1649078"/>
            <a:ext cx="7999040" cy="4524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92075" tIns="46038" rIns="92075" bIns="46038">
            <a:spAutoFit/>
          </a:bodyPr>
          <a:lstStyle>
            <a:lvl1pPr marL="441325" indent="-342900">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50000"/>
              </a:spcBef>
              <a:buFontTx/>
              <a:buChar char="-"/>
            </a:pPr>
            <a:r>
              <a:rPr lang="en-AU" altLang="en-US" b="1" dirty="0">
                <a:solidFill>
                  <a:schemeClr val="tx1"/>
                </a:solidFill>
                <a:latin typeface="+mn-lt"/>
              </a:rPr>
              <a:t>Private Message / </a:t>
            </a:r>
            <a:r>
              <a:rPr lang="en-AU" altLang="en-US" b="1" dirty="0">
                <a:solidFill>
                  <a:srgbClr val="FF0000"/>
                </a:solidFill>
                <a:latin typeface="+mn-lt"/>
              </a:rPr>
              <a:t>Secret</a:t>
            </a:r>
            <a:endParaRPr lang="en-AU" altLang="en-US" b="1" dirty="0">
              <a:solidFill>
                <a:schemeClr val="tx1"/>
              </a:solidFill>
              <a:latin typeface="+mn-lt"/>
            </a:endParaRPr>
          </a:p>
          <a:p>
            <a:pPr lvl="1" eaLnBrk="1" hangingPunct="1">
              <a:spcBef>
                <a:spcPct val="0"/>
              </a:spcBef>
              <a:buFontTx/>
              <a:buChar char="-"/>
            </a:pPr>
            <a:r>
              <a:rPr lang="en-AU" altLang="en-US" sz="2400" dirty="0">
                <a:solidFill>
                  <a:schemeClr val="tx1"/>
                </a:solidFill>
                <a:latin typeface="+mn-lt"/>
              </a:rPr>
              <a:t>All devices can use a station’s </a:t>
            </a:r>
            <a:r>
              <a:rPr lang="en-AU" altLang="en-US" sz="2400" dirty="0">
                <a:solidFill>
                  <a:schemeClr val="tx1"/>
                </a:solidFill>
                <a:highlight>
                  <a:srgbClr val="FFFF00"/>
                </a:highlight>
                <a:latin typeface="+mn-lt"/>
              </a:rPr>
              <a:t>public key </a:t>
            </a:r>
            <a:r>
              <a:rPr lang="en-AU" altLang="en-US" sz="2400" dirty="0">
                <a:solidFill>
                  <a:schemeClr val="tx1"/>
                </a:solidFill>
                <a:latin typeface="+mn-lt"/>
              </a:rPr>
              <a:t>to encrypt data to send to the station.</a:t>
            </a:r>
          </a:p>
          <a:p>
            <a:pPr lvl="1" eaLnBrk="1" hangingPunct="1">
              <a:spcBef>
                <a:spcPct val="0"/>
              </a:spcBef>
              <a:buFontTx/>
              <a:buChar char="-"/>
            </a:pPr>
            <a:r>
              <a:rPr lang="en-AU" altLang="en-US" sz="2400" dirty="0">
                <a:solidFill>
                  <a:schemeClr val="tx1"/>
                </a:solidFill>
                <a:latin typeface="+mn-lt"/>
              </a:rPr>
              <a:t>The receiving station decrypts the data using its own </a:t>
            </a:r>
            <a:r>
              <a:rPr lang="en-AU" altLang="en-US" sz="2400" dirty="0">
                <a:solidFill>
                  <a:schemeClr val="tx1"/>
                </a:solidFill>
                <a:highlight>
                  <a:srgbClr val="FFFF00"/>
                </a:highlight>
                <a:latin typeface="+mn-lt"/>
              </a:rPr>
              <a:t>private key</a:t>
            </a:r>
            <a:r>
              <a:rPr lang="en-AU" altLang="en-US" sz="2400" dirty="0">
                <a:solidFill>
                  <a:schemeClr val="tx1"/>
                </a:solidFill>
                <a:latin typeface="+mn-lt"/>
              </a:rPr>
              <a:t>.</a:t>
            </a:r>
          </a:p>
          <a:p>
            <a:pPr eaLnBrk="1" hangingPunct="1">
              <a:spcBef>
                <a:spcPct val="50000"/>
              </a:spcBef>
              <a:buFontTx/>
              <a:buChar char="-"/>
            </a:pPr>
            <a:r>
              <a:rPr lang="en-AU" altLang="en-US" b="1" dirty="0">
                <a:solidFill>
                  <a:schemeClr val="tx1"/>
                </a:solidFill>
                <a:latin typeface="+mn-lt"/>
              </a:rPr>
              <a:t>Assured Message</a:t>
            </a:r>
          </a:p>
          <a:p>
            <a:pPr lvl="1" eaLnBrk="1" hangingPunct="1">
              <a:spcBef>
                <a:spcPct val="0"/>
              </a:spcBef>
              <a:buFontTx/>
              <a:buChar char="-"/>
            </a:pPr>
            <a:r>
              <a:rPr lang="en-AU" altLang="en-US" sz="2400" dirty="0">
                <a:solidFill>
                  <a:schemeClr val="tx1"/>
                </a:solidFill>
                <a:latin typeface="+mn-lt"/>
              </a:rPr>
              <a:t>Sender uses </a:t>
            </a:r>
            <a:r>
              <a:rPr lang="en-AU" altLang="en-US" sz="2400" dirty="0">
                <a:solidFill>
                  <a:schemeClr val="tx1"/>
                </a:solidFill>
                <a:highlight>
                  <a:srgbClr val="FFFF00"/>
                </a:highlight>
                <a:latin typeface="+mn-lt"/>
              </a:rPr>
              <a:t>private key </a:t>
            </a:r>
            <a:r>
              <a:rPr lang="en-AU" altLang="en-US" sz="2400" dirty="0">
                <a:solidFill>
                  <a:schemeClr val="tx1"/>
                </a:solidFill>
                <a:latin typeface="+mn-lt"/>
              </a:rPr>
              <a:t>to encrypt data </a:t>
            </a:r>
          </a:p>
          <a:p>
            <a:pPr lvl="1" eaLnBrk="1" hangingPunct="1">
              <a:spcBef>
                <a:spcPct val="0"/>
              </a:spcBef>
              <a:buFontTx/>
              <a:buChar char="-"/>
            </a:pPr>
            <a:r>
              <a:rPr lang="en-AU" altLang="en-US" sz="2400" dirty="0">
                <a:solidFill>
                  <a:schemeClr val="tx1"/>
                </a:solidFill>
                <a:latin typeface="+mn-lt"/>
              </a:rPr>
              <a:t>The receiving station decrypts the data using the sender’s </a:t>
            </a:r>
            <a:r>
              <a:rPr lang="en-AU" altLang="en-US" sz="2400" dirty="0">
                <a:solidFill>
                  <a:schemeClr val="tx1"/>
                </a:solidFill>
                <a:highlight>
                  <a:srgbClr val="FFFF00"/>
                </a:highlight>
                <a:latin typeface="+mn-lt"/>
              </a:rPr>
              <a:t>public key</a:t>
            </a:r>
            <a:r>
              <a:rPr lang="en-AU" altLang="en-US" sz="2400" dirty="0">
                <a:solidFill>
                  <a:schemeClr val="tx1"/>
                </a:solidFill>
                <a:latin typeface="+mn-lt"/>
              </a:rPr>
              <a:t>.</a:t>
            </a:r>
          </a:p>
          <a:p>
            <a:pPr lvl="1" eaLnBrk="1" hangingPunct="1">
              <a:spcBef>
                <a:spcPct val="50000"/>
              </a:spcBef>
              <a:buFontTx/>
              <a:buChar char="-"/>
            </a:pPr>
            <a:r>
              <a:rPr lang="en-AU" altLang="en-US" sz="2400" dirty="0">
                <a:solidFill>
                  <a:schemeClr val="tx1"/>
                </a:solidFill>
                <a:latin typeface="+mn-lt"/>
              </a:rPr>
              <a:t>If the private key is kept secure, cannot deny sending the message (non-repudiation)</a:t>
            </a:r>
          </a:p>
        </p:txBody>
      </p:sp>
      <p:sp>
        <p:nvSpPr>
          <p:cNvPr id="25603" name="AutoShape 8" descr="getfile?item=cDVhcmEyZDVnbXQvOGMvZWlzMTdwNDE1L2hpZzByMDAvYzFnOGZzaS5maWc-"/>
          <p:cNvSpPr>
            <a:spLocks noChangeAspect="1" noChangeArrowheads="1"/>
          </p:cNvSpPr>
          <p:nvPr/>
        </p:nvSpPr>
        <p:spPr bwMode="auto">
          <a:xfrm>
            <a:off x="520700" y="122238"/>
            <a:ext cx="39052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endParaRPr lang="en-AU" altLang="en-US" sz="2000" b="1">
              <a:latin typeface="Calibri" panose="020F0502020204030204" pitchFamily="34" charset="0"/>
            </a:endParaRPr>
          </a:p>
        </p:txBody>
      </p:sp>
      <p:sp>
        <p:nvSpPr>
          <p:cNvPr id="25604" name="AutoShape 10" descr="getfile?item=cDVhcmEyZDVnbXQvOGMvZWlzMTdwNDE1L2hpZzByMDAvYzFnOGZzaS5maWc-"/>
          <p:cNvSpPr>
            <a:spLocks noChangeAspect="1" noChangeArrowheads="1"/>
          </p:cNvSpPr>
          <p:nvPr/>
        </p:nvSpPr>
        <p:spPr bwMode="auto">
          <a:xfrm>
            <a:off x="38100" y="122238"/>
            <a:ext cx="39052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endParaRPr lang="en-AU" altLang="en-US" sz="2000" b="1">
              <a:latin typeface="Calibri" panose="020F0502020204030204" pitchFamily="34" charset="0"/>
            </a:endParaRPr>
          </a:p>
        </p:txBody>
      </p:sp>
      <p:sp>
        <p:nvSpPr>
          <p:cNvPr id="25605" name="AutoShape 14" descr="getfile?item=cDVhcmEyZDVnbXQvOGMvZWlzMTdwNDE1L2hpZzByMDAvYzFnOGZzaS5maWc-"/>
          <p:cNvSpPr>
            <a:spLocks noChangeAspect="1" noChangeArrowheads="1"/>
          </p:cNvSpPr>
          <p:nvPr/>
        </p:nvSpPr>
        <p:spPr bwMode="auto">
          <a:xfrm>
            <a:off x="2619375" y="2681288"/>
            <a:ext cx="39052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endParaRPr lang="en-AU" altLang="en-US" sz="2000" b="1">
              <a:latin typeface="Calibri" panose="020F0502020204030204" pitchFamily="34" charset="0"/>
            </a:endParaRPr>
          </a:p>
        </p:txBody>
      </p:sp>
      <p:sp>
        <p:nvSpPr>
          <p:cNvPr id="25606" name="AutoShape 16" descr="getfile?item=cDVhcmEyZDVnbXQvOGMvZWlzMTdwNDE1L2hpZzByMDAvYzFnOGZzaS5maWc-"/>
          <p:cNvSpPr>
            <a:spLocks noChangeAspect="1" noChangeArrowheads="1"/>
          </p:cNvSpPr>
          <p:nvPr/>
        </p:nvSpPr>
        <p:spPr bwMode="auto">
          <a:xfrm>
            <a:off x="2619375" y="2681288"/>
            <a:ext cx="39052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endParaRPr lang="en-AU" altLang="en-US" sz="2000" b="1">
              <a:latin typeface="Calibri" panose="020F0502020204030204" pitchFamily="34" charset="0"/>
            </a:endParaRPr>
          </a:p>
        </p:txBody>
      </p:sp>
      <p:sp>
        <p:nvSpPr>
          <p:cNvPr id="25607" name="AutoShape 18" descr="getfile?item=cDVhcmEyZDVnbXQvOGMvZWlzMTdwNDE1L2hpZzByMDAvYzFnOGZzaS5maWc-"/>
          <p:cNvSpPr>
            <a:spLocks noChangeAspect="1" noChangeArrowheads="1"/>
          </p:cNvSpPr>
          <p:nvPr/>
        </p:nvSpPr>
        <p:spPr bwMode="auto">
          <a:xfrm>
            <a:off x="2619375" y="2681288"/>
            <a:ext cx="39052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endParaRPr lang="en-AU" altLang="en-US" sz="2000" b="1">
              <a:latin typeface="Calibri" panose="020F0502020204030204" pitchFamily="34" charset="0"/>
            </a:endParaRPr>
          </a:p>
        </p:txBody>
      </p:sp>
      <p:sp>
        <p:nvSpPr>
          <p:cNvPr id="25608" name="AutoShape 20" descr="getfile?item=cDVhcmEyZDVnbXQvOGMvZWlzMTdwNDE1L2hpZzByMDAvYzFnOGZzaS5maWc-"/>
          <p:cNvSpPr>
            <a:spLocks noChangeAspect="1" noChangeArrowheads="1"/>
          </p:cNvSpPr>
          <p:nvPr/>
        </p:nvSpPr>
        <p:spPr bwMode="auto">
          <a:xfrm>
            <a:off x="2619375" y="2681288"/>
            <a:ext cx="39052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endParaRPr lang="en-AU" altLang="en-US" sz="2000" b="1">
              <a:latin typeface="Calibri" panose="020F0502020204030204" pitchFamily="34" charset="0"/>
            </a:endParaRPr>
          </a:p>
        </p:txBody>
      </p:sp>
      <p:sp>
        <p:nvSpPr>
          <p:cNvPr id="25609" name="AutoShape 22" descr="getfile?item=cDVhcmEyZDVnbXQvOGMvZWlzMTdwNDE1L2hpZzByMDAvYzFnOGZzaS5maWc-"/>
          <p:cNvSpPr>
            <a:spLocks noChangeAspect="1" noChangeArrowheads="1"/>
          </p:cNvSpPr>
          <p:nvPr/>
        </p:nvSpPr>
        <p:spPr bwMode="auto">
          <a:xfrm>
            <a:off x="2619375" y="2681288"/>
            <a:ext cx="39052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endParaRPr lang="en-AU" altLang="en-US" sz="2000" b="1">
              <a:latin typeface="Calibri" panose="020F0502020204030204" pitchFamily="34" charset="0"/>
            </a:endParaRPr>
          </a:p>
        </p:txBody>
      </p:sp>
      <p:sp>
        <p:nvSpPr>
          <p:cNvPr id="25610" name="AutoShape 24" descr="getfile?item=cDVhcmEyZDVnbXQvOGMvZWlzMTdwNDE1L2hpZzByMDAvYzJnOGZzaS5maWc-"/>
          <p:cNvSpPr>
            <a:spLocks noChangeAspect="1" noChangeArrowheads="1"/>
          </p:cNvSpPr>
          <p:nvPr/>
        </p:nvSpPr>
        <p:spPr bwMode="auto">
          <a:xfrm>
            <a:off x="520700" y="2636838"/>
            <a:ext cx="39052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endParaRPr lang="en-AU" altLang="en-US" sz="2000" b="1">
              <a:latin typeface="Calibri" panose="020F0502020204030204" pitchFamily="34" charset="0"/>
            </a:endParaRPr>
          </a:p>
        </p:txBody>
      </p:sp>
      <p:sp>
        <p:nvSpPr>
          <p:cNvPr id="12" name="Title 1"/>
          <p:cNvSpPr txBox="1">
            <a:spLocks/>
          </p:cNvSpPr>
          <p:nvPr/>
        </p:nvSpPr>
        <p:spPr>
          <a:xfrm>
            <a:off x="485775" y="274638"/>
            <a:ext cx="7042150" cy="1143000"/>
          </a:xfrm>
          <a:prstGeom prst="rect">
            <a:avLst/>
          </a:prstGeom>
        </p:spPr>
        <p:txBody>
          <a:bodyPr anchor="ct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US" altLang="en-US" sz="3200" dirty="0">
                <a:solidFill>
                  <a:srgbClr val="5B1868"/>
                </a:solidFill>
              </a:rPr>
              <a:t>Asymmetric, Reversible (Public Key)</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18</a:t>
            </a:fld>
            <a:r>
              <a:rPr lang="en-GB"/>
              <a:t> of 33</a:t>
            </a:r>
            <a:endParaRPr lang="en-GB"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Content Placeholder 2"/>
          <p:cNvSpPr>
            <a:spLocks noGrp="1"/>
          </p:cNvSpPr>
          <p:nvPr>
            <p:ph idx="1"/>
          </p:nvPr>
        </p:nvSpPr>
        <p:spPr>
          <a:xfrm>
            <a:off x="485775" y="1584743"/>
            <a:ext cx="8118673" cy="1804987"/>
          </a:xfrm>
        </p:spPr>
        <p:txBody>
          <a:bodyPr/>
          <a:lstStyle/>
          <a:p>
            <a:r>
              <a:rPr lang="en-US" altLang="en-US" dirty="0"/>
              <a:t>Public key – the key is publicly known</a:t>
            </a:r>
          </a:p>
          <a:p>
            <a:r>
              <a:rPr lang="en-US" altLang="en-US" dirty="0"/>
              <a:t>Private key – secret key</a:t>
            </a:r>
          </a:p>
          <a:p>
            <a:endParaRPr lang="en-US" altLang="en-US" dirty="0"/>
          </a:p>
        </p:txBody>
      </p:sp>
      <p:sp>
        <p:nvSpPr>
          <p:cNvPr id="26626" name="Title 1"/>
          <p:cNvSpPr>
            <a:spLocks noGrp="1"/>
          </p:cNvSpPr>
          <p:nvPr>
            <p:ph type="title"/>
          </p:nvPr>
        </p:nvSpPr>
        <p:spPr/>
        <p:txBody>
          <a:bodyPr/>
          <a:lstStyle/>
          <a:p>
            <a:r>
              <a:rPr lang="en-US" altLang="en-US" dirty="0"/>
              <a:t>Public Key Encryption</a:t>
            </a:r>
          </a:p>
        </p:txBody>
      </p:sp>
      <p:sp>
        <p:nvSpPr>
          <p:cNvPr id="3" name="Slide Number Placeholder 2"/>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19</a:t>
            </a:fld>
            <a:r>
              <a:rPr lang="en-GB"/>
              <a:t> of 33</a:t>
            </a:r>
            <a:endParaRPr lang="en-GB" dirty="0"/>
          </a:p>
        </p:txBody>
      </p:sp>
      <p:grpSp>
        <p:nvGrpSpPr>
          <p:cNvPr id="2" name="Group 1"/>
          <p:cNvGrpSpPr/>
          <p:nvPr/>
        </p:nvGrpSpPr>
        <p:grpSpPr>
          <a:xfrm>
            <a:off x="1638398" y="3410525"/>
            <a:ext cx="5813425" cy="2573338"/>
            <a:chOff x="1414463" y="3336925"/>
            <a:chExt cx="5813425" cy="2573338"/>
          </a:xfrm>
        </p:grpSpPr>
        <p:sp>
          <p:nvSpPr>
            <p:cNvPr id="26628" name="Text Box 4"/>
            <p:cNvSpPr txBox="1">
              <a:spLocks noChangeArrowheads="1"/>
            </p:cNvSpPr>
            <p:nvPr/>
          </p:nvSpPr>
          <p:spPr bwMode="auto">
            <a:xfrm>
              <a:off x="1643063" y="4046538"/>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t>Message</a:t>
              </a:r>
            </a:p>
          </p:txBody>
        </p:sp>
        <p:sp>
          <p:nvSpPr>
            <p:cNvPr id="26629" name="Text Box 5"/>
            <p:cNvSpPr txBox="1">
              <a:spLocks noChangeArrowheads="1"/>
            </p:cNvSpPr>
            <p:nvPr/>
          </p:nvSpPr>
          <p:spPr bwMode="auto">
            <a:xfrm>
              <a:off x="6062663" y="4046538"/>
              <a:ext cx="1165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Symbol" panose="05050102010706020507" pitchFamily="18" charset="2"/>
                </a:rPr>
                <a:t>rfwekfs</a:t>
              </a:r>
            </a:p>
          </p:txBody>
        </p:sp>
        <p:sp>
          <p:nvSpPr>
            <p:cNvPr id="26630" name="Rectangle 6"/>
            <p:cNvSpPr>
              <a:spLocks noChangeArrowheads="1"/>
            </p:cNvSpPr>
            <p:nvPr/>
          </p:nvSpPr>
          <p:spPr bwMode="auto">
            <a:xfrm>
              <a:off x="3563938" y="4005263"/>
              <a:ext cx="18288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dirty="0"/>
                <a:t>Encrypt</a:t>
              </a:r>
            </a:p>
          </p:txBody>
        </p:sp>
        <p:sp>
          <p:nvSpPr>
            <p:cNvPr id="26631" name="Text Box 7"/>
            <p:cNvSpPr txBox="1">
              <a:spLocks noChangeArrowheads="1"/>
            </p:cNvSpPr>
            <p:nvPr/>
          </p:nvSpPr>
          <p:spPr bwMode="auto">
            <a:xfrm>
              <a:off x="1414463" y="3336925"/>
              <a:ext cx="1354137" cy="396875"/>
            </a:xfrm>
            <a:prstGeom prst="rect">
              <a:avLst/>
            </a:prstGeom>
            <a:solidFill>
              <a:srgbClr val="00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t>Public key</a:t>
              </a:r>
            </a:p>
          </p:txBody>
        </p:sp>
        <p:cxnSp>
          <p:nvCxnSpPr>
            <p:cNvPr id="26632" name="AutoShape 8"/>
            <p:cNvCxnSpPr>
              <a:cxnSpLocks noChangeShapeType="1"/>
              <a:stCxn id="26631" idx="3"/>
              <a:endCxn id="26630" idx="0"/>
            </p:cNvCxnSpPr>
            <p:nvPr/>
          </p:nvCxnSpPr>
          <p:spPr bwMode="auto">
            <a:xfrm>
              <a:off x="2768600" y="3535363"/>
              <a:ext cx="1709738" cy="46990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6633" name="Text Box 9"/>
            <p:cNvSpPr txBox="1">
              <a:spLocks noChangeArrowheads="1"/>
            </p:cNvSpPr>
            <p:nvPr/>
          </p:nvSpPr>
          <p:spPr bwMode="auto">
            <a:xfrm>
              <a:off x="1681163" y="5434013"/>
              <a:ext cx="1200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t>Message</a:t>
              </a:r>
            </a:p>
          </p:txBody>
        </p:sp>
        <p:sp>
          <p:nvSpPr>
            <p:cNvPr id="26634" name="Text Box 10"/>
            <p:cNvSpPr txBox="1">
              <a:spLocks noChangeArrowheads="1"/>
            </p:cNvSpPr>
            <p:nvPr/>
          </p:nvSpPr>
          <p:spPr bwMode="auto">
            <a:xfrm>
              <a:off x="5948363" y="5434013"/>
              <a:ext cx="11652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latin typeface="Symbol" panose="05050102010706020507" pitchFamily="18" charset="2"/>
                </a:rPr>
                <a:t>rfwekfs</a:t>
              </a:r>
            </a:p>
          </p:txBody>
        </p:sp>
        <p:sp>
          <p:nvSpPr>
            <p:cNvPr id="26635" name="Rectangle 11"/>
            <p:cNvSpPr>
              <a:spLocks noChangeArrowheads="1"/>
            </p:cNvSpPr>
            <p:nvPr/>
          </p:nvSpPr>
          <p:spPr bwMode="auto">
            <a:xfrm>
              <a:off x="3563938" y="5376863"/>
              <a:ext cx="1828800" cy="533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a:t>Decrypt</a:t>
              </a:r>
            </a:p>
          </p:txBody>
        </p:sp>
        <p:sp>
          <p:nvSpPr>
            <p:cNvPr id="26636" name="Text Box 12"/>
            <p:cNvSpPr txBox="1">
              <a:spLocks noChangeArrowheads="1"/>
            </p:cNvSpPr>
            <p:nvPr/>
          </p:nvSpPr>
          <p:spPr bwMode="auto">
            <a:xfrm>
              <a:off x="1414463" y="4708525"/>
              <a:ext cx="1506537" cy="396875"/>
            </a:xfrm>
            <a:prstGeom prst="rect">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t>Private key</a:t>
              </a:r>
            </a:p>
          </p:txBody>
        </p:sp>
        <p:cxnSp>
          <p:nvCxnSpPr>
            <p:cNvPr id="26637" name="AutoShape 13"/>
            <p:cNvCxnSpPr>
              <a:cxnSpLocks noChangeShapeType="1"/>
              <a:stCxn id="26636" idx="3"/>
              <a:endCxn id="26635" idx="0"/>
            </p:cNvCxnSpPr>
            <p:nvPr/>
          </p:nvCxnSpPr>
          <p:spPr bwMode="auto">
            <a:xfrm>
              <a:off x="2921000" y="4906963"/>
              <a:ext cx="1557338" cy="469900"/>
            </a:xfrm>
            <a:prstGeom prst="bentConnector2">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6638" name="Line 14"/>
            <p:cNvSpPr>
              <a:spLocks noChangeShapeType="1"/>
            </p:cNvSpPr>
            <p:nvPr/>
          </p:nvSpPr>
          <p:spPr bwMode="auto">
            <a:xfrm>
              <a:off x="2938463" y="4275138"/>
              <a:ext cx="60960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en-GB"/>
            </a:p>
          </p:txBody>
        </p:sp>
        <p:sp>
          <p:nvSpPr>
            <p:cNvPr id="26639" name="Line 15"/>
            <p:cNvSpPr>
              <a:spLocks noChangeShapeType="1"/>
            </p:cNvSpPr>
            <p:nvPr/>
          </p:nvSpPr>
          <p:spPr bwMode="auto">
            <a:xfrm flipH="1">
              <a:off x="5414963" y="5662613"/>
              <a:ext cx="53340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en-GB"/>
            </a:p>
          </p:txBody>
        </p:sp>
        <p:sp>
          <p:nvSpPr>
            <p:cNvPr id="26640" name="Line 16"/>
            <p:cNvSpPr>
              <a:spLocks noChangeShapeType="1"/>
            </p:cNvSpPr>
            <p:nvPr/>
          </p:nvSpPr>
          <p:spPr bwMode="auto">
            <a:xfrm>
              <a:off x="5376863" y="4275138"/>
              <a:ext cx="68580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en-GB"/>
            </a:p>
          </p:txBody>
        </p:sp>
        <p:sp>
          <p:nvSpPr>
            <p:cNvPr id="26641" name="Line 17"/>
            <p:cNvSpPr>
              <a:spLocks noChangeShapeType="1"/>
            </p:cNvSpPr>
            <p:nvPr/>
          </p:nvSpPr>
          <p:spPr bwMode="auto">
            <a:xfrm flipH="1">
              <a:off x="2862263" y="5662613"/>
              <a:ext cx="685800" cy="0"/>
            </a:xfrm>
            <a:prstGeom prst="line">
              <a:avLst/>
            </a:prstGeom>
            <a:noFill/>
            <a:ln w="38100">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lIns="0" tIns="0" rIns="0" bIns="0"/>
            <a:lstStyle/>
            <a:p>
              <a:endParaRPr lang="en-GB"/>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Introduction to Cryptography</a:t>
            </a:r>
          </a:p>
          <a:p>
            <a:r>
              <a:rPr lang="en-US" dirty="0"/>
              <a:t>Cryptographic Techniques</a:t>
            </a:r>
          </a:p>
          <a:p>
            <a:pPr lvl="1"/>
            <a:r>
              <a:rPr lang="en-US" dirty="0"/>
              <a:t>Symmetric</a:t>
            </a:r>
          </a:p>
          <a:p>
            <a:pPr lvl="1"/>
            <a:r>
              <a:rPr lang="en-US" dirty="0"/>
              <a:t>Asymmetric</a:t>
            </a:r>
          </a:p>
          <a:p>
            <a:pPr lvl="1"/>
            <a:r>
              <a:rPr lang="en-US" dirty="0"/>
              <a:t>Hash function</a:t>
            </a:r>
            <a:endParaRPr lang="en-GB" dirty="0"/>
          </a:p>
        </p:txBody>
      </p:sp>
      <p:sp>
        <p:nvSpPr>
          <p:cNvPr id="2" name="Title 1"/>
          <p:cNvSpPr>
            <a:spLocks noGrp="1"/>
          </p:cNvSpPr>
          <p:nvPr>
            <p:ph type="title"/>
          </p:nvPr>
        </p:nvSpPr>
        <p:spPr/>
        <p:txBody>
          <a:bodyPr/>
          <a:lstStyle/>
          <a:p>
            <a:r>
              <a:rPr lang="en-US" altLang="zh-TW" b="1" u="sng" dirty="0">
                <a:latin typeface="Century Gothic" panose="020B0502020202020204" pitchFamily="34" charset="0"/>
                <a:ea typeface="新細明體" pitchFamily="18" charset="-120"/>
              </a:rPr>
              <a:t>Topic &amp; Structure of The Lesson</a:t>
            </a:r>
            <a:endParaRPr lang="en-GB" dirty="0"/>
          </a:p>
        </p:txBody>
      </p:sp>
      <p:sp>
        <p:nvSpPr>
          <p:cNvPr id="4" name="Slide Number Placeholder 3"/>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a:t>
            </a:fld>
            <a:r>
              <a:rPr lang="en-GB"/>
              <a:t> of 33</a:t>
            </a:r>
            <a:endParaRPr lang="en-GB" dirty="0"/>
          </a:p>
        </p:txBody>
      </p:sp>
    </p:spTree>
    <p:extLst>
      <p:ext uri="{BB962C8B-B14F-4D97-AF65-F5344CB8AC3E}">
        <p14:creationId xmlns:p14="http://schemas.microsoft.com/office/powerpoint/2010/main" val="684566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a:t>Symmetric vs Asymmetric Key</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20</a:t>
            </a:fld>
            <a:r>
              <a:rPr lang="en-GB"/>
              <a:t> of 33</a:t>
            </a:r>
            <a:endParaRPr lang="en-GB" dirty="0"/>
          </a:p>
        </p:txBody>
      </p:sp>
      <p:sp>
        <p:nvSpPr>
          <p:cNvPr id="27651" name="Rectangle 3"/>
          <p:cNvSpPr>
            <a:spLocks noChangeArrowheads="1"/>
          </p:cNvSpPr>
          <p:nvPr/>
        </p:nvSpPr>
        <p:spPr bwMode="auto">
          <a:xfrm>
            <a:off x="755650" y="1916113"/>
            <a:ext cx="21891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Symmetric key</a:t>
            </a:r>
            <a:endParaRPr lang="en-US" altLang="en-US" b="1"/>
          </a:p>
        </p:txBody>
      </p:sp>
      <p:sp>
        <p:nvSpPr>
          <p:cNvPr id="27652" name="Rectangle 4"/>
          <p:cNvSpPr>
            <a:spLocks noChangeArrowheads="1"/>
          </p:cNvSpPr>
          <p:nvPr/>
        </p:nvSpPr>
        <p:spPr bwMode="auto">
          <a:xfrm>
            <a:off x="4565650" y="1916113"/>
            <a:ext cx="17700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b="1">
                <a:solidFill>
                  <a:srgbClr val="000000"/>
                </a:solidFill>
              </a:rPr>
              <a:t>Asymmetric key</a:t>
            </a:r>
            <a:endParaRPr lang="en-US" altLang="en-US" b="1"/>
          </a:p>
        </p:txBody>
      </p:sp>
      <p:sp>
        <p:nvSpPr>
          <p:cNvPr id="27653" name="Rectangle 5"/>
          <p:cNvSpPr>
            <a:spLocks noChangeArrowheads="1"/>
          </p:cNvSpPr>
          <p:nvPr/>
        </p:nvSpPr>
        <p:spPr bwMode="auto">
          <a:xfrm>
            <a:off x="755650" y="2662238"/>
            <a:ext cx="24844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solidFill>
                  <a:srgbClr val="000000"/>
                </a:solidFill>
              </a:rPr>
              <a:t>Typically both share </a:t>
            </a:r>
          </a:p>
          <a:p>
            <a:r>
              <a:rPr lang="en-US" altLang="en-US" sz="2000">
                <a:solidFill>
                  <a:srgbClr val="000000"/>
                </a:solidFill>
              </a:rPr>
              <a:t>same key</a:t>
            </a:r>
            <a:endParaRPr lang="en-US" altLang="en-US" sz="2000"/>
          </a:p>
        </p:txBody>
      </p:sp>
      <p:sp>
        <p:nvSpPr>
          <p:cNvPr id="27654" name="Rectangle 7"/>
          <p:cNvSpPr>
            <a:spLocks noChangeArrowheads="1"/>
          </p:cNvSpPr>
          <p:nvPr/>
        </p:nvSpPr>
        <p:spPr bwMode="auto">
          <a:xfrm>
            <a:off x="774700" y="3873500"/>
            <a:ext cx="2895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solidFill>
                  <a:srgbClr val="000000"/>
                </a:solidFill>
              </a:rPr>
              <a:t>Typically faster x100!</a:t>
            </a:r>
            <a:endParaRPr lang="en-US" altLang="en-US" sz="2000"/>
          </a:p>
        </p:txBody>
      </p:sp>
      <p:sp>
        <p:nvSpPr>
          <p:cNvPr id="27655" name="Rectangle 8"/>
          <p:cNvSpPr>
            <a:spLocks noChangeArrowheads="1"/>
          </p:cNvSpPr>
          <p:nvPr/>
        </p:nvSpPr>
        <p:spPr bwMode="auto">
          <a:xfrm>
            <a:off x="4619625" y="3863975"/>
            <a:ext cx="1882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solidFill>
                  <a:srgbClr val="000000"/>
                </a:solidFill>
              </a:rPr>
              <a:t>Typically slower</a:t>
            </a:r>
            <a:endParaRPr lang="en-US" altLang="en-US" sz="2000"/>
          </a:p>
        </p:txBody>
      </p:sp>
      <p:sp>
        <p:nvSpPr>
          <p:cNvPr id="27656" name="Text Box 11"/>
          <p:cNvSpPr txBox="1">
            <a:spLocks noChangeArrowheads="1"/>
          </p:cNvSpPr>
          <p:nvPr/>
        </p:nvSpPr>
        <p:spPr bwMode="auto">
          <a:xfrm>
            <a:off x="4565650" y="2662238"/>
            <a:ext cx="4038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t>Two separate keys: a public and a private key</a:t>
            </a:r>
          </a:p>
        </p:txBody>
      </p:sp>
      <p:sp>
        <p:nvSpPr>
          <p:cNvPr id="27657" name="Text Box 12"/>
          <p:cNvSpPr txBox="1">
            <a:spLocks noChangeArrowheads="1"/>
          </p:cNvSpPr>
          <p:nvPr/>
        </p:nvSpPr>
        <p:spPr bwMode="auto">
          <a:xfrm>
            <a:off x="844550" y="4772025"/>
            <a:ext cx="26368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a:t>Examples:</a:t>
            </a:r>
          </a:p>
          <a:p>
            <a:r>
              <a:rPr lang="en-US" altLang="en-US"/>
              <a:t>DES, IDEA, RC5, AES, …</a:t>
            </a:r>
          </a:p>
        </p:txBody>
      </p:sp>
      <p:sp>
        <p:nvSpPr>
          <p:cNvPr id="27658" name="Text Box 13"/>
          <p:cNvSpPr txBox="1">
            <a:spLocks noChangeArrowheads="1"/>
          </p:cNvSpPr>
          <p:nvPr/>
        </p:nvSpPr>
        <p:spPr bwMode="auto">
          <a:xfrm>
            <a:off x="4614863" y="4772025"/>
            <a:ext cx="33496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dirty="0"/>
              <a:t>Examples:</a:t>
            </a:r>
          </a:p>
          <a:p>
            <a:r>
              <a:rPr lang="en-US" altLang="en-US" dirty="0"/>
              <a:t>RSA, </a:t>
            </a:r>
            <a:r>
              <a:rPr lang="en-US" altLang="en-US" dirty="0" err="1"/>
              <a:t>ElGamal</a:t>
            </a:r>
            <a:r>
              <a:rPr lang="en-US" altLang="en-US" dirty="0"/>
              <a:t> Encryption, ECC…</a:t>
            </a:r>
          </a:p>
        </p:txBody>
      </p:sp>
      <p:sp>
        <p:nvSpPr>
          <p:cNvPr id="27659" name="Line 14"/>
          <p:cNvSpPr>
            <a:spLocks noChangeShapeType="1"/>
          </p:cNvSpPr>
          <p:nvPr/>
        </p:nvSpPr>
        <p:spPr bwMode="auto">
          <a:xfrm>
            <a:off x="603250" y="2373313"/>
            <a:ext cx="8001000" cy="0"/>
          </a:xfrm>
          <a:prstGeom prst="line">
            <a:avLst/>
          </a:prstGeom>
          <a:noFill/>
          <a:ln w="2222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GB"/>
          </a:p>
        </p:txBody>
      </p:sp>
      <p:sp>
        <p:nvSpPr>
          <p:cNvPr id="27660" name="Line 15"/>
          <p:cNvSpPr>
            <a:spLocks noChangeShapeType="1"/>
          </p:cNvSpPr>
          <p:nvPr/>
        </p:nvSpPr>
        <p:spPr bwMode="auto">
          <a:xfrm>
            <a:off x="4337050" y="1916113"/>
            <a:ext cx="0" cy="37338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GB"/>
          </a:p>
        </p:txBody>
      </p:sp>
      <p:sp>
        <p:nvSpPr>
          <p:cNvPr id="27661" name="Line 17"/>
          <p:cNvSpPr>
            <a:spLocks noChangeShapeType="1"/>
          </p:cNvSpPr>
          <p:nvPr/>
        </p:nvSpPr>
        <p:spPr bwMode="auto">
          <a:xfrm>
            <a:off x="641350" y="3573463"/>
            <a:ext cx="79248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GB"/>
          </a:p>
        </p:txBody>
      </p:sp>
      <p:sp>
        <p:nvSpPr>
          <p:cNvPr id="27662" name="Line 18"/>
          <p:cNvSpPr>
            <a:spLocks noChangeShapeType="1"/>
          </p:cNvSpPr>
          <p:nvPr/>
        </p:nvSpPr>
        <p:spPr bwMode="auto">
          <a:xfrm>
            <a:off x="679450" y="4508500"/>
            <a:ext cx="792480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lIns="0" tIns="0" rIns="0" bIns="0"/>
          <a:lstStyle/>
          <a:p>
            <a:endParaRPr lang="en-GB"/>
          </a:p>
        </p:txBody>
      </p:sp>
      <p:sp>
        <p:nvSpPr>
          <p:cNvPr id="27663" name="TextBox 1"/>
          <p:cNvSpPr txBox="1">
            <a:spLocks noChangeArrowheads="1"/>
          </p:cNvSpPr>
          <p:nvPr/>
        </p:nvSpPr>
        <p:spPr bwMode="auto">
          <a:xfrm>
            <a:off x="1195388" y="5951538"/>
            <a:ext cx="6892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2400" b="1" i="1" dirty="0">
                <a:solidFill>
                  <a:srgbClr val="FF00FF"/>
                </a:solidFill>
              </a:rPr>
              <a:t>We will talk a lot more about this next week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485775" y="1773238"/>
            <a:ext cx="8118673" cy="4464074"/>
          </a:xfrm>
        </p:spPr>
        <p:txBody>
          <a:bodyPr/>
          <a:lstStyle/>
          <a:p>
            <a:pPr>
              <a:lnSpc>
                <a:spcPct val="90000"/>
              </a:lnSpc>
              <a:spcBef>
                <a:spcPts val="1200"/>
              </a:spcBef>
            </a:pPr>
            <a:r>
              <a:rPr lang="en-US" altLang="en-US" sz="2400" dirty="0"/>
              <a:t>Create a message digest or “fingerprint”</a:t>
            </a:r>
          </a:p>
          <a:p>
            <a:pPr>
              <a:lnSpc>
                <a:spcPct val="90000"/>
              </a:lnSpc>
              <a:spcBef>
                <a:spcPts val="1200"/>
              </a:spcBef>
            </a:pPr>
            <a:r>
              <a:rPr lang="en-US" altLang="en-US" sz="2400" dirty="0"/>
              <a:t>Plaintext message can not be deduced from its hash</a:t>
            </a:r>
          </a:p>
          <a:p>
            <a:pPr>
              <a:lnSpc>
                <a:spcPct val="90000"/>
              </a:lnSpc>
              <a:spcBef>
                <a:spcPts val="1200"/>
              </a:spcBef>
            </a:pPr>
            <a:r>
              <a:rPr lang="en-US" altLang="en-US" sz="2400" dirty="0"/>
              <a:t>Size of the digest is always the same, regardless of the size of the message</a:t>
            </a:r>
          </a:p>
          <a:p>
            <a:pPr>
              <a:lnSpc>
                <a:spcPct val="90000"/>
              </a:lnSpc>
              <a:spcBef>
                <a:spcPts val="1200"/>
              </a:spcBef>
            </a:pPr>
            <a:r>
              <a:rPr lang="en-US" altLang="en-US" sz="2400" dirty="0"/>
              <a:t>Algorithm is designed so that a small change in the plaintext produces a big change in the message digest.</a:t>
            </a:r>
          </a:p>
          <a:p>
            <a:pPr>
              <a:lnSpc>
                <a:spcPct val="90000"/>
              </a:lnSpc>
              <a:spcBef>
                <a:spcPts val="1200"/>
              </a:spcBef>
            </a:pPr>
            <a:r>
              <a:rPr lang="en-US" altLang="en-US" sz="2400" dirty="0"/>
              <a:t>Plaintext is run through the algorithm and compared to a trusted, stored copy</a:t>
            </a:r>
          </a:p>
          <a:p>
            <a:pPr>
              <a:lnSpc>
                <a:spcPct val="90000"/>
              </a:lnSpc>
              <a:spcBef>
                <a:spcPts val="1200"/>
              </a:spcBef>
            </a:pPr>
            <a:r>
              <a:rPr lang="en-US" altLang="en-US" sz="2400" dirty="0"/>
              <a:t>Used for passwords by operating systems, HTTP basic authentication</a:t>
            </a:r>
          </a:p>
        </p:txBody>
      </p:sp>
      <p:sp>
        <p:nvSpPr>
          <p:cNvPr id="2" name="Title 1"/>
          <p:cNvSpPr>
            <a:spLocks noGrp="1"/>
          </p:cNvSpPr>
          <p:nvPr>
            <p:ph type="title"/>
          </p:nvPr>
        </p:nvSpPr>
        <p:spPr/>
        <p:txBody>
          <a:bodyPr/>
          <a:lstStyle/>
          <a:p>
            <a:r>
              <a:rPr lang="en-US" altLang="en-US" dirty="0"/>
              <a:t>One-Way Algorithms </a:t>
            </a:r>
            <a:br>
              <a:rPr lang="en-US" altLang="en-US" dirty="0"/>
            </a:br>
            <a:r>
              <a:rPr lang="en-US" altLang="en-US" dirty="0"/>
              <a:t>(Hash functions)</a:t>
            </a:r>
            <a:endParaRPr lang="en-GB" dirty="0"/>
          </a:p>
        </p:txBody>
      </p:sp>
      <p:sp>
        <p:nvSpPr>
          <p:cNvPr id="3" name="Slide Number Placeholder 2"/>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21</a:t>
            </a:fld>
            <a:r>
              <a:rPr lang="en-GB"/>
              <a:t> of 33</a:t>
            </a:r>
            <a:endParaRPr lang="en-GB"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113" y="1557338"/>
            <a:ext cx="84201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Rectangle 3"/>
          <p:cNvSpPr>
            <a:spLocks noChangeArrowheads="1"/>
          </p:cNvSpPr>
          <p:nvPr/>
        </p:nvSpPr>
        <p:spPr bwMode="auto">
          <a:xfrm>
            <a:off x="158750" y="2781300"/>
            <a:ext cx="8856663" cy="863600"/>
          </a:xfrm>
          <a:prstGeom prst="rect">
            <a:avLst/>
          </a:prstGeom>
          <a:noFill/>
          <a:ln w="63500" algn="ctr">
            <a:solidFill>
              <a:srgbClr val="92D050"/>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altLang="en-US"/>
          </a:p>
        </p:txBody>
      </p:sp>
      <p:sp>
        <p:nvSpPr>
          <p:cNvPr id="5" name="Title 1"/>
          <p:cNvSpPr txBox="1">
            <a:spLocks/>
          </p:cNvSpPr>
          <p:nvPr/>
        </p:nvSpPr>
        <p:spPr>
          <a:xfrm>
            <a:off x="485775" y="274638"/>
            <a:ext cx="7042150" cy="1143000"/>
          </a:xfrm>
          <a:prstGeom prst="rect">
            <a:avLst/>
          </a:prstGeom>
        </p:spPr>
        <p:txBody>
          <a:bodyPr anchor="ct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US" altLang="en-US" kern="0" dirty="0">
                <a:solidFill>
                  <a:srgbClr val="5B1868"/>
                </a:solidFill>
              </a:rPr>
              <a:t>Encryption and Security</a:t>
            </a:r>
            <a:endParaRPr lang="en-GB" kern="0"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22</a:t>
            </a:fld>
            <a:r>
              <a:rPr lang="en-GB"/>
              <a:t> of 33</a:t>
            </a:r>
            <a:endParaRPr lang="en-GB"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1027"/>
          <p:cNvSpPr>
            <a:spLocks noGrp="1" noChangeArrowheads="1"/>
          </p:cNvSpPr>
          <p:nvPr>
            <p:ph idx="1"/>
          </p:nvPr>
        </p:nvSpPr>
        <p:spPr>
          <a:xfrm>
            <a:off x="250825" y="1412875"/>
            <a:ext cx="8382000" cy="685800"/>
          </a:xfrm>
        </p:spPr>
        <p:txBody>
          <a:bodyPr/>
          <a:lstStyle/>
          <a:p>
            <a:pPr marL="92075" indent="-92075" eaLnBrk="1" hangingPunct="1">
              <a:buFontTx/>
              <a:buNone/>
            </a:pPr>
            <a:r>
              <a:rPr lang="en-US" altLang="en-US" sz="2000" dirty="0"/>
              <a:t> </a:t>
            </a:r>
            <a:r>
              <a:rPr lang="en-US" altLang="en-US" sz="1800" dirty="0"/>
              <a:t>When the system administrator sets up an account, the password is typed in for the first time. The system stores the encrypted password in a secure database.</a:t>
            </a:r>
          </a:p>
        </p:txBody>
      </p:sp>
      <p:sp>
        <p:nvSpPr>
          <p:cNvPr id="30722" name="Rectangle 1026"/>
          <p:cNvSpPr>
            <a:spLocks noGrp="1" noChangeArrowheads="1"/>
          </p:cNvSpPr>
          <p:nvPr>
            <p:ph type="title"/>
          </p:nvPr>
        </p:nvSpPr>
        <p:spPr/>
        <p:txBody>
          <a:bodyPr/>
          <a:lstStyle/>
          <a:p>
            <a:pPr eaLnBrk="1" hangingPunct="1"/>
            <a:r>
              <a:rPr lang="en-US" altLang="en-US" dirty="0"/>
              <a:t>/</a:t>
            </a:r>
            <a:r>
              <a:rPr lang="en-US" altLang="en-US" dirty="0" err="1"/>
              <a:t>etc</a:t>
            </a:r>
            <a:r>
              <a:rPr lang="en-US" altLang="en-US" dirty="0"/>
              <a:t>/shadow</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23</a:t>
            </a:fld>
            <a:r>
              <a:rPr lang="en-GB"/>
              <a:t> of 33</a:t>
            </a:r>
            <a:endParaRPr lang="en-GB" dirty="0"/>
          </a:p>
        </p:txBody>
      </p:sp>
      <p:sp>
        <p:nvSpPr>
          <p:cNvPr id="30724" name="Rectangle 1028"/>
          <p:cNvSpPr>
            <a:spLocks noChangeArrowheads="1"/>
          </p:cNvSpPr>
          <p:nvPr/>
        </p:nvSpPr>
        <p:spPr bwMode="auto">
          <a:xfrm>
            <a:off x="315913" y="5157788"/>
            <a:ext cx="8458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2075" indent="-92075">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ct val="50000"/>
              </a:spcBef>
              <a:buFontTx/>
              <a:buNone/>
            </a:pPr>
            <a:r>
              <a:rPr lang="en-US" altLang="en-US" sz="1800" dirty="0">
                <a:solidFill>
                  <a:schemeClr val="tx1"/>
                </a:solidFill>
              </a:rPr>
              <a:t>Each time the user logs in after that, the system encrypts the password that has been typed in and compares it to the </a:t>
            </a:r>
            <a:r>
              <a:rPr lang="en-US" altLang="en-US" sz="1800" dirty="0" err="1">
                <a:solidFill>
                  <a:schemeClr val="tx1"/>
                </a:solidFill>
              </a:rPr>
              <a:t>cyphertext</a:t>
            </a:r>
            <a:r>
              <a:rPr lang="en-US" altLang="en-US" sz="1800" dirty="0">
                <a:solidFill>
                  <a:schemeClr val="tx1"/>
                </a:solidFill>
              </a:rPr>
              <a:t> stored in the database.</a:t>
            </a:r>
          </a:p>
        </p:txBody>
      </p:sp>
      <p:sp>
        <p:nvSpPr>
          <p:cNvPr id="30725" name="Rectangle 1029"/>
          <p:cNvSpPr>
            <a:spLocks noChangeArrowheads="1"/>
          </p:cNvSpPr>
          <p:nvPr/>
        </p:nvSpPr>
        <p:spPr bwMode="auto">
          <a:xfrm>
            <a:off x="354013" y="2349500"/>
            <a:ext cx="83820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92075" indent="-92075">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algn="ctr" eaLnBrk="1" hangingPunct="1">
              <a:spcBef>
                <a:spcPct val="0"/>
              </a:spcBef>
              <a:buFontTx/>
              <a:buNone/>
            </a:pPr>
            <a:r>
              <a:rPr lang="en-US" altLang="en-US" sz="1600" b="1" dirty="0">
                <a:solidFill>
                  <a:srgbClr val="653579"/>
                </a:solidFill>
                <a:latin typeface="Lucida Console" panose="020B0609040504020204" pitchFamily="49" charset="0"/>
              </a:rPr>
              <a:t>User : Password : UID : GID : GCOS : Home : Shell</a:t>
            </a:r>
          </a:p>
          <a:p>
            <a:pPr eaLnBrk="1" hangingPunct="1">
              <a:spcBef>
                <a:spcPct val="0"/>
              </a:spcBef>
              <a:buFontTx/>
              <a:buNone/>
            </a:pPr>
            <a:r>
              <a:rPr lang="en-US" altLang="en-US" sz="1600" dirty="0">
                <a:solidFill>
                  <a:schemeClr val="tx1"/>
                </a:solidFill>
                <a:latin typeface="Lucida Console" panose="020B0609040504020204" pitchFamily="49" charset="0"/>
              </a:rPr>
              <a:t>root:</a:t>
            </a:r>
            <a:r>
              <a:rPr lang="en-US" altLang="en-US" sz="1600" dirty="0">
                <a:solidFill>
                  <a:srgbClr val="FF0000"/>
                </a:solidFill>
                <a:latin typeface="Lucida Console" panose="020B0609040504020204" pitchFamily="49" charset="0"/>
              </a:rPr>
              <a:t>KnR8gQb3hDYg6</a:t>
            </a:r>
            <a:r>
              <a:rPr lang="en-US" altLang="en-US" sz="1600" dirty="0">
                <a:solidFill>
                  <a:schemeClr val="tx1"/>
                </a:solidFill>
                <a:latin typeface="Lucida Console" panose="020B0609040504020204" pitchFamily="49" charset="0"/>
              </a:rPr>
              <a:t>:0:0:root:/root:/bin/bash</a:t>
            </a:r>
          </a:p>
          <a:p>
            <a:pPr eaLnBrk="1" hangingPunct="1">
              <a:spcBef>
                <a:spcPct val="0"/>
              </a:spcBef>
              <a:buFontTx/>
              <a:buNone/>
            </a:pPr>
            <a:r>
              <a:rPr lang="en-US" altLang="en-US" sz="1600" dirty="0">
                <a:solidFill>
                  <a:schemeClr val="tx1"/>
                </a:solidFill>
                <a:latin typeface="Lucida Console" panose="020B0609040504020204" pitchFamily="49" charset="0"/>
              </a:rPr>
              <a:t>httpd:</a:t>
            </a:r>
            <a:r>
              <a:rPr lang="en-US" altLang="en-US" sz="1600" dirty="0">
                <a:solidFill>
                  <a:srgbClr val="FF0000"/>
                </a:solidFill>
                <a:latin typeface="Lucida Console" panose="020B0609040504020204" pitchFamily="49" charset="0"/>
              </a:rPr>
              <a:t>zYFuFaKw6ZovI</a:t>
            </a:r>
            <a:r>
              <a:rPr lang="en-US" altLang="en-US" sz="1600" dirty="0">
                <a:solidFill>
                  <a:schemeClr val="tx1"/>
                </a:solidFill>
                <a:latin typeface="Lucida Console" panose="020B0609040504020204" pitchFamily="49" charset="0"/>
              </a:rPr>
              <a:t>:15:60:Apache_1.2.4:/home/</a:t>
            </a:r>
            <a:r>
              <a:rPr lang="en-US" altLang="en-US" sz="1600" dirty="0" err="1">
                <a:solidFill>
                  <a:schemeClr val="tx1"/>
                </a:solidFill>
                <a:latin typeface="Lucida Console" panose="020B0609040504020204" pitchFamily="49" charset="0"/>
              </a:rPr>
              <a:t>httpd</a:t>
            </a:r>
            <a:r>
              <a:rPr lang="en-US" altLang="en-US" sz="1600" dirty="0">
                <a:solidFill>
                  <a:schemeClr val="tx1"/>
                </a:solidFill>
                <a:latin typeface="Lucida Console" panose="020B0609040504020204" pitchFamily="49" charset="0"/>
              </a:rPr>
              <a:t>:/bin/bash</a:t>
            </a:r>
          </a:p>
          <a:p>
            <a:pPr eaLnBrk="1" hangingPunct="1">
              <a:spcBef>
                <a:spcPct val="0"/>
              </a:spcBef>
              <a:buFontTx/>
              <a:buNone/>
            </a:pPr>
            <a:r>
              <a:rPr lang="en-US" altLang="en-US" sz="1600" dirty="0">
                <a:solidFill>
                  <a:schemeClr val="tx1"/>
                </a:solidFill>
                <a:latin typeface="Lucida Console" panose="020B0609040504020204" pitchFamily="49" charset="0"/>
              </a:rPr>
              <a:t>tomas:</a:t>
            </a:r>
            <a:r>
              <a:rPr lang="en-US" altLang="en-US" sz="1600" dirty="0">
                <a:solidFill>
                  <a:srgbClr val="FF0000"/>
                </a:solidFill>
                <a:latin typeface="Lucida Console" panose="020B0609040504020204" pitchFamily="49" charset="0"/>
              </a:rPr>
              <a:t>k6x5IqJcB1C.Q</a:t>
            </a:r>
            <a:r>
              <a:rPr lang="en-US" altLang="en-US" sz="1600" dirty="0">
                <a:solidFill>
                  <a:schemeClr val="tx1"/>
                </a:solidFill>
                <a:latin typeface="Lucida Console" panose="020B0609040504020204" pitchFamily="49" charset="0"/>
              </a:rPr>
              <a:t>:500:500:TommyGun:/home/</a:t>
            </a:r>
            <a:r>
              <a:rPr lang="en-US" altLang="en-US" sz="1600" dirty="0" err="1">
                <a:solidFill>
                  <a:schemeClr val="tx1"/>
                </a:solidFill>
                <a:latin typeface="Lucida Console" panose="020B0609040504020204" pitchFamily="49" charset="0"/>
              </a:rPr>
              <a:t>tomas</a:t>
            </a:r>
            <a:r>
              <a:rPr lang="en-US" altLang="en-US" sz="1600" dirty="0">
                <a:solidFill>
                  <a:schemeClr val="tx1"/>
                </a:solidFill>
                <a:latin typeface="Lucida Console" panose="020B0609040504020204" pitchFamily="49" charset="0"/>
              </a:rPr>
              <a:t>:/bin/bash</a:t>
            </a:r>
          </a:p>
          <a:p>
            <a:pPr eaLnBrk="1" hangingPunct="1">
              <a:spcBef>
                <a:spcPct val="0"/>
              </a:spcBef>
              <a:buFontTx/>
              <a:buNone/>
            </a:pPr>
            <a:r>
              <a:rPr lang="en-US" altLang="en-US" sz="1600" dirty="0">
                <a:solidFill>
                  <a:schemeClr val="tx1"/>
                </a:solidFill>
                <a:latin typeface="Lucida Console" panose="020B0609040504020204" pitchFamily="49" charset="0"/>
              </a:rPr>
              <a:t>guest:</a:t>
            </a:r>
            <a:r>
              <a:rPr lang="en-US" altLang="en-US" sz="1600" dirty="0">
                <a:solidFill>
                  <a:srgbClr val="FF0000"/>
                </a:solidFill>
                <a:latin typeface="Lucida Console" panose="020B0609040504020204" pitchFamily="49" charset="0"/>
              </a:rPr>
              <a:t>qfRc424I3/QGI</a:t>
            </a:r>
            <a:r>
              <a:rPr lang="en-US" altLang="en-US" sz="1600" dirty="0">
                <a:solidFill>
                  <a:schemeClr val="tx1"/>
                </a:solidFill>
                <a:latin typeface="Lucida Console" panose="020B0609040504020204" pitchFamily="49" charset="0"/>
              </a:rPr>
              <a:t>:502:502:Guest User:/home/guest:/bin/</a:t>
            </a:r>
            <a:r>
              <a:rPr lang="en-US" altLang="en-US" sz="1600" dirty="0" err="1">
                <a:solidFill>
                  <a:schemeClr val="tx1"/>
                </a:solidFill>
                <a:latin typeface="Lucida Console" panose="020B0609040504020204" pitchFamily="49" charset="0"/>
              </a:rPr>
              <a:t>pdmsh</a:t>
            </a:r>
            <a:endParaRPr lang="en-US" altLang="en-US" sz="1600" dirty="0">
              <a:solidFill>
                <a:schemeClr val="tx1"/>
              </a:solidFill>
              <a:latin typeface="Lucida Console" panose="020B0609040504020204" pitchFamily="49" charset="0"/>
            </a:endParaRPr>
          </a:p>
          <a:p>
            <a:pPr eaLnBrk="1" hangingPunct="1">
              <a:spcBef>
                <a:spcPct val="0"/>
              </a:spcBef>
              <a:buFontTx/>
              <a:buNone/>
            </a:pPr>
            <a:r>
              <a:rPr lang="en-US" altLang="en-US" sz="1600" dirty="0">
                <a:solidFill>
                  <a:schemeClr val="tx1"/>
                </a:solidFill>
                <a:latin typeface="Lucida Console" panose="020B0609040504020204" pitchFamily="49" charset="0"/>
              </a:rPr>
              <a:t>jacob:</a:t>
            </a:r>
            <a:r>
              <a:rPr lang="en-US" altLang="en-US" sz="1600" dirty="0">
                <a:solidFill>
                  <a:srgbClr val="FF0000"/>
                </a:solidFill>
                <a:latin typeface="Lucida Console" panose="020B0609040504020204" pitchFamily="49" charset="0"/>
              </a:rPr>
              <a:t>dbBOzTSdCX5HU</a:t>
            </a:r>
            <a:r>
              <a:rPr lang="en-US" altLang="en-US" sz="1600" dirty="0">
                <a:solidFill>
                  <a:schemeClr val="tx1"/>
                </a:solidFill>
                <a:latin typeface="Lucida Console" panose="020B0609040504020204" pitchFamily="49" charset="0"/>
              </a:rPr>
              <a:t>:503:503:Linux User:/home/</a:t>
            </a:r>
            <a:r>
              <a:rPr lang="en-US" altLang="en-US" sz="1600" dirty="0" err="1">
                <a:solidFill>
                  <a:schemeClr val="tx1"/>
                </a:solidFill>
                <a:latin typeface="Lucida Console" panose="020B0609040504020204" pitchFamily="49" charset="0"/>
              </a:rPr>
              <a:t>jacob</a:t>
            </a:r>
            <a:r>
              <a:rPr lang="en-US" altLang="en-US" sz="1600" dirty="0">
                <a:solidFill>
                  <a:schemeClr val="tx1"/>
                </a:solidFill>
                <a:latin typeface="Lucida Console" panose="020B0609040504020204" pitchFamily="49" charset="0"/>
              </a:rPr>
              <a:t>:/bin/bash</a:t>
            </a:r>
          </a:p>
          <a:p>
            <a:pPr eaLnBrk="1" hangingPunct="1">
              <a:spcBef>
                <a:spcPct val="0"/>
              </a:spcBef>
              <a:buFontTx/>
              <a:buNone/>
            </a:pPr>
            <a:r>
              <a:rPr lang="en-US" altLang="en-US" sz="1600" dirty="0">
                <a:solidFill>
                  <a:schemeClr val="tx1"/>
                </a:solidFill>
                <a:latin typeface="Lucida Console" panose="020B0609040504020204" pitchFamily="49" charset="0"/>
              </a:rPr>
              <a:t>peterlai:</a:t>
            </a:r>
            <a:r>
              <a:rPr lang="en-US" altLang="en-US" sz="1600" dirty="0">
                <a:solidFill>
                  <a:srgbClr val="FF0000"/>
                </a:solidFill>
                <a:latin typeface="Lucida Console" panose="020B0609040504020204" pitchFamily="49" charset="0"/>
              </a:rPr>
              <a:t>T5RlEJUib7wOk</a:t>
            </a:r>
            <a:r>
              <a:rPr lang="en-US" altLang="en-US" sz="1600" dirty="0">
                <a:solidFill>
                  <a:schemeClr val="tx1"/>
                </a:solidFill>
                <a:latin typeface="Lucida Console" panose="020B0609040504020204" pitchFamily="49" charset="0"/>
              </a:rPr>
              <a:t>:504:504:Linux User:/home/</a:t>
            </a:r>
            <a:r>
              <a:rPr lang="en-US" altLang="en-US" sz="1600" dirty="0" err="1">
                <a:solidFill>
                  <a:schemeClr val="tx1"/>
                </a:solidFill>
                <a:latin typeface="Lucida Console" panose="020B0609040504020204" pitchFamily="49" charset="0"/>
              </a:rPr>
              <a:t>peterlai</a:t>
            </a:r>
            <a:r>
              <a:rPr lang="en-US" altLang="en-US" sz="1600" dirty="0">
                <a:solidFill>
                  <a:schemeClr val="tx1"/>
                </a:solidFill>
                <a:latin typeface="Lucida Console" panose="020B0609040504020204" pitchFamily="49" charset="0"/>
              </a:rPr>
              <a:t>:/bin/bash</a:t>
            </a:r>
          </a:p>
          <a:p>
            <a:pPr eaLnBrk="1" hangingPunct="1">
              <a:spcBef>
                <a:spcPct val="0"/>
              </a:spcBef>
              <a:buFontTx/>
              <a:buNone/>
            </a:pPr>
            <a:r>
              <a:rPr lang="en-US" altLang="en-US" sz="1600" dirty="0">
                <a:solidFill>
                  <a:schemeClr val="tx1"/>
                </a:solidFill>
                <a:latin typeface="Lucida Console" panose="020B0609040504020204" pitchFamily="49" charset="0"/>
              </a:rPr>
              <a:t>toshiba:</a:t>
            </a:r>
            <a:r>
              <a:rPr lang="en-US" altLang="en-US" sz="1600" dirty="0">
                <a:solidFill>
                  <a:srgbClr val="FF0000"/>
                </a:solidFill>
                <a:latin typeface="Lucida Console" panose="020B0609040504020204" pitchFamily="49" charset="0"/>
              </a:rPr>
              <a:t>DPz8cCRkIQc1Q</a:t>
            </a:r>
            <a:r>
              <a:rPr lang="en-US" altLang="en-US" sz="1600" dirty="0">
                <a:solidFill>
                  <a:schemeClr val="tx1"/>
                </a:solidFill>
                <a:latin typeface="Lucida Console" panose="020B0609040504020204" pitchFamily="49" charset="0"/>
              </a:rPr>
              <a:t>:505:502:SLIP User:/home/rest:/</a:t>
            </a:r>
            <a:r>
              <a:rPr lang="en-US" altLang="en-US" sz="1600" dirty="0" err="1">
                <a:solidFill>
                  <a:schemeClr val="tx1"/>
                </a:solidFill>
                <a:latin typeface="Lucida Console" panose="020B0609040504020204" pitchFamily="49" charset="0"/>
              </a:rPr>
              <a:t>usr</a:t>
            </a:r>
            <a:r>
              <a:rPr lang="en-US" altLang="en-US" sz="1600" dirty="0">
                <a:solidFill>
                  <a:schemeClr val="tx1"/>
                </a:solidFill>
                <a:latin typeface="Lucida Console" panose="020B0609040504020204" pitchFamily="49" charset="0"/>
              </a:rPr>
              <a:t>/</a:t>
            </a:r>
            <a:r>
              <a:rPr lang="en-US" altLang="en-US" sz="1600" dirty="0" err="1">
                <a:solidFill>
                  <a:schemeClr val="tx1"/>
                </a:solidFill>
                <a:latin typeface="Lucida Console" panose="020B0609040504020204" pitchFamily="49" charset="0"/>
              </a:rPr>
              <a:t>sbin</a:t>
            </a:r>
            <a:r>
              <a:rPr lang="en-US" altLang="en-US" sz="1600" dirty="0">
                <a:solidFill>
                  <a:schemeClr val="tx1"/>
                </a:solidFill>
                <a:latin typeface="Lucida Console" panose="020B0609040504020204" pitchFamily="49" charset="0"/>
              </a:rPr>
              <a:t>/dip -</a:t>
            </a:r>
            <a:r>
              <a:rPr lang="en-US" altLang="en-US" sz="1600" dirty="0" err="1">
                <a:solidFill>
                  <a:schemeClr val="tx1"/>
                </a:solidFill>
                <a:latin typeface="Lucida Console" panose="020B0609040504020204" pitchFamily="49" charset="0"/>
              </a:rPr>
              <a:t>i</a:t>
            </a:r>
            <a:endParaRPr lang="en-US" altLang="en-US" sz="1600" dirty="0">
              <a:solidFill>
                <a:schemeClr val="tx1"/>
              </a:solidFill>
              <a:latin typeface="Lucida Console" panose="020B0609040504020204" pitchFamily="49" charset="0"/>
            </a:endParaRPr>
          </a:p>
          <a:p>
            <a:pPr eaLnBrk="1" hangingPunct="1">
              <a:spcBef>
                <a:spcPct val="0"/>
              </a:spcBef>
              <a:buFontTx/>
              <a:buNone/>
            </a:pPr>
            <a:r>
              <a:rPr lang="en-US" altLang="en-US" sz="1600" dirty="0">
                <a:solidFill>
                  <a:schemeClr val="tx1"/>
                </a:solidFill>
                <a:latin typeface="Lucida Console" panose="020B0609040504020204" pitchFamily="49" charset="0"/>
              </a:rPr>
              <a:t>victor:</a:t>
            </a:r>
            <a:r>
              <a:rPr lang="en-US" altLang="en-US" sz="1600" dirty="0">
                <a:solidFill>
                  <a:srgbClr val="FF0000"/>
                </a:solidFill>
                <a:latin typeface="Lucida Console" panose="020B0609040504020204" pitchFamily="49" charset="0"/>
              </a:rPr>
              <a:t>wiSml8WiVwJt2</a:t>
            </a:r>
            <a:r>
              <a:rPr lang="en-US" altLang="en-US" sz="1600" dirty="0">
                <a:solidFill>
                  <a:schemeClr val="tx1"/>
                </a:solidFill>
                <a:latin typeface="Lucida Console" panose="020B0609040504020204" pitchFamily="49" charset="0"/>
              </a:rPr>
              <a:t>:506:506:Linux User:/home/victor:/bin/bash</a:t>
            </a:r>
          </a:p>
          <a:p>
            <a:pPr eaLnBrk="1" hangingPunct="1">
              <a:spcBef>
                <a:spcPct val="0"/>
              </a:spcBef>
              <a:buFontTx/>
              <a:buNone/>
            </a:pPr>
            <a:r>
              <a:rPr lang="en-US" altLang="en-US" sz="1600" dirty="0">
                <a:solidFill>
                  <a:schemeClr val="tx1"/>
                </a:solidFill>
                <a:latin typeface="Lucida Console" panose="020B0609040504020204" pitchFamily="49" charset="0"/>
              </a:rPr>
              <a:t>dolphin:</a:t>
            </a:r>
            <a:r>
              <a:rPr lang="en-US" altLang="en-US" sz="1600" dirty="0">
                <a:solidFill>
                  <a:srgbClr val="FF0000"/>
                </a:solidFill>
                <a:latin typeface="Lucida Console" panose="020B0609040504020204" pitchFamily="49" charset="0"/>
              </a:rPr>
              <a:t>5JaZ7KmR7hEzM</a:t>
            </a:r>
            <a:r>
              <a:rPr lang="en-US" altLang="en-US" sz="1600" dirty="0">
                <a:solidFill>
                  <a:schemeClr val="tx1"/>
                </a:solidFill>
                <a:latin typeface="Lucida Console" panose="020B0609040504020204" pitchFamily="49" charset="0"/>
              </a:rPr>
              <a:t>:508:507:Mail User:/home/dolphin:/</a:t>
            </a:r>
            <a:r>
              <a:rPr lang="en-US" altLang="en-US" sz="1600" dirty="0" err="1">
                <a:solidFill>
                  <a:schemeClr val="tx1"/>
                </a:solidFill>
                <a:latin typeface="Lucida Console" panose="020B0609040504020204" pitchFamily="49" charset="0"/>
              </a:rPr>
              <a:t>usr</a:t>
            </a:r>
            <a:r>
              <a:rPr lang="en-US" altLang="en-US" sz="1600" dirty="0">
                <a:solidFill>
                  <a:schemeClr val="tx1"/>
                </a:solidFill>
                <a:latin typeface="Lucida Console" panose="020B0609040504020204" pitchFamily="49" charset="0"/>
              </a:rPr>
              <a:t>/bin/pine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idx="1"/>
          </p:nvPr>
        </p:nvSpPr>
        <p:spPr>
          <a:xfrm>
            <a:off x="485775" y="1628800"/>
            <a:ext cx="8118673" cy="4824535"/>
          </a:xfrm>
        </p:spPr>
        <p:txBody>
          <a:bodyPr lIns="109538" tIns="52388" rIns="109538" bIns="52388"/>
          <a:lstStyle/>
          <a:p>
            <a:pPr defTabSz="762000" eaLnBrk="1" hangingPunct="1"/>
            <a:r>
              <a:rPr lang="en-US" altLang="en-US" sz="2400" dirty="0"/>
              <a:t>Function of the algorithm</a:t>
            </a:r>
          </a:p>
          <a:p>
            <a:pPr lvl="1" defTabSz="762000" eaLnBrk="1" hangingPunct="1"/>
            <a:r>
              <a:rPr lang="en-US" altLang="en-US" sz="2400" dirty="0"/>
              <a:t>Should be such that even if opponent knows the algorithm and has the </a:t>
            </a:r>
            <a:r>
              <a:rPr lang="en-US" altLang="en-US" sz="2400" dirty="0" err="1"/>
              <a:t>ciphertext</a:t>
            </a:r>
            <a:r>
              <a:rPr lang="en-US" altLang="en-US" sz="2400" dirty="0"/>
              <a:t>, he is unable to decrypt or to determine the key used</a:t>
            </a:r>
          </a:p>
          <a:p>
            <a:pPr defTabSz="762000" eaLnBrk="1" hangingPunct="1"/>
            <a:r>
              <a:rPr lang="en-US" altLang="en-US" sz="2400" dirty="0"/>
              <a:t>Function of the length of the key</a:t>
            </a:r>
          </a:p>
          <a:p>
            <a:pPr lvl="1" defTabSz="762000" eaLnBrk="1" hangingPunct="1"/>
            <a:r>
              <a:rPr lang="en-US" altLang="en-US" sz="2400" dirty="0"/>
              <a:t>Generally, the longer the key, the harder to break the message by trying all the possibilities: </a:t>
            </a:r>
          </a:p>
          <a:p>
            <a:pPr lvl="2" defTabSz="762000" eaLnBrk="1" hangingPunct="1"/>
            <a:r>
              <a:rPr lang="en-US" altLang="en-US" dirty="0">
                <a:solidFill>
                  <a:schemeClr val="tx1"/>
                </a:solidFill>
              </a:rPr>
              <a:t>“Brute Force Attack”</a:t>
            </a:r>
          </a:p>
          <a:p>
            <a:pPr lvl="2" defTabSz="762000" eaLnBrk="1" hangingPunct="1"/>
            <a:r>
              <a:rPr lang="en-US" altLang="en-US" dirty="0">
                <a:solidFill>
                  <a:schemeClr val="tx1"/>
                </a:solidFill>
              </a:rPr>
              <a:t>A binary key of 4 bits has 2</a:t>
            </a:r>
            <a:r>
              <a:rPr lang="en-US" altLang="en-US" baseline="30000" dirty="0">
                <a:solidFill>
                  <a:schemeClr val="tx1"/>
                </a:solidFill>
              </a:rPr>
              <a:t>4</a:t>
            </a:r>
            <a:r>
              <a:rPr lang="en-US" altLang="en-US" dirty="0">
                <a:solidFill>
                  <a:schemeClr val="tx1"/>
                </a:solidFill>
              </a:rPr>
              <a:t> =16 possibilities, while a 56 bit key has 2</a:t>
            </a:r>
            <a:r>
              <a:rPr lang="en-US" altLang="en-US" baseline="30000" dirty="0">
                <a:solidFill>
                  <a:schemeClr val="tx1"/>
                </a:solidFill>
              </a:rPr>
              <a:t>56 </a:t>
            </a:r>
            <a:r>
              <a:rPr lang="en-US" altLang="en-US" dirty="0">
                <a:solidFill>
                  <a:schemeClr val="tx1"/>
                </a:solidFill>
                <a:sym typeface="Symbol" panose="05050102010706020507" pitchFamily="18" charset="2"/>
              </a:rPr>
              <a:t></a:t>
            </a:r>
            <a:r>
              <a:rPr lang="en-US" altLang="en-US" dirty="0">
                <a:solidFill>
                  <a:schemeClr val="tx1"/>
                </a:solidFill>
              </a:rPr>
              <a:t> 72 quadrillion possibilities</a:t>
            </a:r>
          </a:p>
        </p:txBody>
      </p:sp>
      <p:sp>
        <p:nvSpPr>
          <p:cNvPr id="31746" name="Rectangle 3"/>
          <p:cNvSpPr>
            <a:spLocks noGrp="1" noChangeArrowheads="1"/>
          </p:cNvSpPr>
          <p:nvPr>
            <p:ph type="title"/>
          </p:nvPr>
        </p:nvSpPr>
        <p:spPr/>
        <p:txBody>
          <a:bodyPr/>
          <a:lstStyle/>
          <a:p>
            <a:pPr eaLnBrk="1" hangingPunct="1"/>
            <a:r>
              <a:rPr lang="en-US" altLang="en-US" dirty="0"/>
              <a:t>How secure is Encryption?</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24</a:t>
            </a:fld>
            <a:r>
              <a:rPr lang="en-GB"/>
              <a:t> of 33</a:t>
            </a:r>
            <a:endParaRPr lang="en-GB" dirty="0"/>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p:cNvSpPr>
            <a:spLocks noGrp="1"/>
          </p:cNvSpPr>
          <p:nvPr>
            <p:ph idx="1"/>
          </p:nvPr>
        </p:nvSpPr>
        <p:spPr>
          <a:xfrm>
            <a:off x="323528" y="1628800"/>
            <a:ext cx="8208912" cy="4824536"/>
          </a:xfrm>
        </p:spPr>
        <p:txBody>
          <a:bodyPr/>
          <a:lstStyle/>
          <a:p>
            <a:pPr>
              <a:spcBef>
                <a:spcPts val="1200"/>
              </a:spcBef>
            </a:pPr>
            <a:r>
              <a:rPr lang="en-US" altLang="en-US" sz="2400" dirty="0"/>
              <a:t>The important feature of most cryptographic operations is that they are easy to perform if you have the right information and infeasible to perform if you don’t have that information.</a:t>
            </a:r>
          </a:p>
          <a:p>
            <a:pPr>
              <a:spcBef>
                <a:spcPts val="1200"/>
              </a:spcBef>
            </a:pPr>
            <a:r>
              <a:rPr lang="en-US" altLang="en-US" sz="2400" dirty="0"/>
              <a:t>Randomness means </a:t>
            </a:r>
            <a:r>
              <a:rPr lang="en-US" altLang="en-US" sz="2400" dirty="0" err="1"/>
              <a:t>unguessable</a:t>
            </a:r>
            <a:r>
              <a:rPr lang="en-US" altLang="en-US" sz="2400" dirty="0"/>
              <a:t> input. If the input is guessable, then the output can be easily calculated. </a:t>
            </a:r>
          </a:p>
          <a:p>
            <a:pPr lvl="1">
              <a:spcBef>
                <a:spcPts val="1200"/>
              </a:spcBef>
            </a:pPr>
            <a:r>
              <a:rPr lang="en-US" altLang="en-US" sz="2000" dirty="0"/>
              <a:t>Suppose we play several rounds of a game with the same deck of cards. </a:t>
            </a:r>
          </a:p>
          <a:p>
            <a:pPr lvl="1">
              <a:spcBef>
                <a:spcPts val="1200"/>
              </a:spcBef>
            </a:pPr>
            <a:r>
              <a:rPr lang="en-US" altLang="en-US" sz="2000" dirty="0"/>
              <a:t>The shuffling of the deck between rounds is the primary source of randomness. </a:t>
            </a:r>
          </a:p>
          <a:p>
            <a:pPr lvl="1">
              <a:spcBef>
                <a:spcPts val="1200"/>
              </a:spcBef>
            </a:pPr>
            <a:r>
              <a:rPr lang="en-US" altLang="en-US" sz="2000" dirty="0"/>
              <a:t>If we didn't shuffle properly, you could beat the game by predicting cards.</a:t>
            </a:r>
          </a:p>
        </p:txBody>
      </p:sp>
      <p:sp>
        <p:nvSpPr>
          <p:cNvPr id="33795" name="Title 2"/>
          <p:cNvSpPr>
            <a:spLocks noGrp="1"/>
          </p:cNvSpPr>
          <p:nvPr>
            <p:ph type="title"/>
          </p:nvPr>
        </p:nvSpPr>
        <p:spPr/>
        <p:txBody>
          <a:bodyPr/>
          <a:lstStyle/>
          <a:p>
            <a:r>
              <a:rPr lang="en-GB" altLang="en-US" dirty="0"/>
              <a:t>Randomness</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25</a:t>
            </a:fld>
            <a:r>
              <a:rPr lang="en-GB"/>
              <a:t> of 33</a:t>
            </a:r>
            <a:endParaRPr lang="en-GB"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p:cNvSpPr>
            <a:spLocks noGrp="1"/>
          </p:cNvSpPr>
          <p:nvPr>
            <p:ph idx="1"/>
          </p:nvPr>
        </p:nvSpPr>
        <p:spPr>
          <a:xfrm>
            <a:off x="323528" y="1628800"/>
            <a:ext cx="8208912" cy="4679925"/>
          </a:xfrm>
        </p:spPr>
        <p:txBody>
          <a:bodyPr/>
          <a:lstStyle/>
          <a:p>
            <a:pPr>
              <a:spcBef>
                <a:spcPts val="1200"/>
              </a:spcBef>
            </a:pPr>
            <a:r>
              <a:rPr lang="en-US" altLang="en-US" dirty="0"/>
              <a:t>For security through encryption, predictability is </a:t>
            </a:r>
            <a:r>
              <a:rPr lang="en-US" altLang="en-US" dirty="0">
                <a:solidFill>
                  <a:srgbClr val="C00000"/>
                </a:solidFill>
              </a:rPr>
              <a:t>BAD.</a:t>
            </a:r>
          </a:p>
          <a:p>
            <a:pPr lvl="1">
              <a:spcBef>
                <a:spcPts val="1200"/>
              </a:spcBef>
            </a:pPr>
            <a:r>
              <a:rPr lang="en-US" altLang="en-US" dirty="0"/>
              <a:t>If an attacker can predict the key's value or even narrow down the number of keys that must be tried, the protocol can be broken with much less effort than if truly random keys had been used. </a:t>
            </a:r>
          </a:p>
          <a:p>
            <a:pPr>
              <a:spcBef>
                <a:spcPts val="1200"/>
              </a:spcBef>
            </a:pPr>
            <a:r>
              <a:rPr lang="en-US" altLang="en-US" dirty="0">
                <a:solidFill>
                  <a:srgbClr val="C00000"/>
                </a:solidFill>
              </a:rPr>
              <a:t>It is vital that secrets be generated using an unpredictable random-number source. </a:t>
            </a:r>
          </a:p>
        </p:txBody>
      </p:sp>
      <p:sp>
        <p:nvSpPr>
          <p:cNvPr id="34819" name="Title 2"/>
          <p:cNvSpPr>
            <a:spLocks noGrp="1"/>
          </p:cNvSpPr>
          <p:nvPr>
            <p:ph type="title"/>
          </p:nvPr>
        </p:nvSpPr>
        <p:spPr/>
        <p:txBody>
          <a:bodyPr/>
          <a:lstStyle/>
          <a:p>
            <a:r>
              <a:rPr lang="en-GB" altLang="en-US" dirty="0"/>
              <a:t>Randomness</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26</a:t>
            </a:fld>
            <a:r>
              <a:rPr lang="en-GB"/>
              <a:t> of 33</a:t>
            </a:r>
            <a:endParaRPr lang="en-GB"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a:xfrm>
            <a:off x="251520" y="1628800"/>
            <a:ext cx="8280920" cy="4896544"/>
          </a:xfrm>
        </p:spPr>
        <p:txBody>
          <a:bodyPr/>
          <a:lstStyle/>
          <a:p>
            <a:pPr>
              <a:spcBef>
                <a:spcPts val="1200"/>
              </a:spcBef>
            </a:pPr>
            <a:r>
              <a:rPr lang="en-US" altLang="en-US" sz="2400" dirty="0"/>
              <a:t>Suppose that an adversary observes a </a:t>
            </a:r>
            <a:r>
              <a:rPr lang="en-US" altLang="en-US" sz="2400" dirty="0" err="1"/>
              <a:t>ciphertext</a:t>
            </a:r>
            <a:r>
              <a:rPr lang="en-US" altLang="en-US" sz="2400" dirty="0"/>
              <a:t> output of a public-key algorithm, and has an idea what the plaintext might be</a:t>
            </a:r>
          </a:p>
          <a:p>
            <a:pPr>
              <a:spcBef>
                <a:spcPts val="1200"/>
              </a:spcBef>
            </a:pPr>
            <a:r>
              <a:rPr lang="en-US" altLang="en-US" sz="2400" dirty="0"/>
              <a:t>The adversary can simply try encrypting each of his guesses under the recipient’s public key, and compare each result to the target </a:t>
            </a:r>
            <a:r>
              <a:rPr lang="en-US" altLang="en-US" sz="2400" dirty="0" err="1"/>
              <a:t>ciphertext</a:t>
            </a:r>
            <a:r>
              <a:rPr lang="en-US" altLang="en-US" sz="2400" dirty="0"/>
              <a:t> </a:t>
            </a:r>
          </a:p>
          <a:p>
            <a:pPr>
              <a:spcBef>
                <a:spcPts val="1200"/>
              </a:spcBef>
            </a:pPr>
            <a:r>
              <a:rPr lang="en-US" altLang="en-US" sz="2400" dirty="0"/>
              <a:t>To combat this attack, public key encryption schemes must incorporate an element of randomness, ensuring that each plaintext maps into one of a large number of possible </a:t>
            </a:r>
            <a:r>
              <a:rPr lang="en-US" altLang="en-US" sz="2400" dirty="0" err="1"/>
              <a:t>ciphertexts</a:t>
            </a:r>
            <a:endParaRPr lang="en-US" altLang="en-US" sz="2400" dirty="0"/>
          </a:p>
          <a:p>
            <a:pPr>
              <a:spcBef>
                <a:spcPts val="1200"/>
              </a:spcBef>
            </a:pPr>
            <a:r>
              <a:rPr lang="en-US" altLang="en-US" sz="2400" dirty="0"/>
              <a:t>Good hash algorithms also produce different outputs for the same plaintext</a:t>
            </a:r>
            <a:endParaRPr lang="en-GB" altLang="en-US" sz="2400" dirty="0"/>
          </a:p>
        </p:txBody>
      </p:sp>
      <p:sp>
        <p:nvSpPr>
          <p:cNvPr id="35843" name="Title 2"/>
          <p:cNvSpPr>
            <a:spLocks noGrp="1"/>
          </p:cNvSpPr>
          <p:nvPr>
            <p:ph type="title"/>
          </p:nvPr>
        </p:nvSpPr>
        <p:spPr/>
        <p:txBody>
          <a:bodyPr/>
          <a:lstStyle/>
          <a:p>
            <a:r>
              <a:rPr lang="en-GB" altLang="en-US" dirty="0"/>
              <a:t>Randomness</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27</a:t>
            </a:fld>
            <a:r>
              <a:rPr lang="en-GB"/>
              <a:t> of 33</a:t>
            </a:r>
            <a:endParaRPr lang="en-GB"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p:cNvSpPr>
            <a:spLocks noGrp="1"/>
          </p:cNvSpPr>
          <p:nvPr>
            <p:ph idx="1"/>
          </p:nvPr>
        </p:nvSpPr>
        <p:spPr>
          <a:xfrm>
            <a:off x="323528" y="1628800"/>
            <a:ext cx="8208912" cy="4391000"/>
          </a:xfrm>
        </p:spPr>
        <p:txBody>
          <a:bodyPr/>
          <a:lstStyle/>
          <a:p>
            <a:pPr>
              <a:spcBef>
                <a:spcPts val="1200"/>
              </a:spcBef>
            </a:pPr>
            <a:r>
              <a:rPr lang="en-GB" altLang="en-US" sz="2800" dirty="0"/>
              <a:t>For symmetric encryption, </a:t>
            </a:r>
            <a:r>
              <a:rPr lang="en-US" altLang="en-US" sz="2800" dirty="0"/>
              <a:t>if you don’t have the key you must embark an exhaustive search of the key space, or a more efficient cryptanalysis of the cipher which will require a large number of samples.</a:t>
            </a:r>
          </a:p>
          <a:p>
            <a:pPr>
              <a:spcBef>
                <a:spcPts val="1200"/>
              </a:spcBef>
            </a:pPr>
            <a:r>
              <a:rPr lang="en-US" altLang="en-US" sz="2800" dirty="0"/>
              <a:t>However, if you have any information on likely values of the key, your search of the </a:t>
            </a:r>
            <a:r>
              <a:rPr lang="en-US" altLang="en-US" sz="2800" dirty="0" err="1"/>
              <a:t>keyspace</a:t>
            </a:r>
            <a:r>
              <a:rPr lang="en-US" altLang="en-US" sz="2800" dirty="0"/>
              <a:t> is much easier (or the number of samples you need for your cryptanalysis is much lower).</a:t>
            </a:r>
          </a:p>
        </p:txBody>
      </p:sp>
      <p:sp>
        <p:nvSpPr>
          <p:cNvPr id="36867" name="Title 2"/>
          <p:cNvSpPr>
            <a:spLocks noGrp="1"/>
          </p:cNvSpPr>
          <p:nvPr>
            <p:ph type="title"/>
          </p:nvPr>
        </p:nvSpPr>
        <p:spPr/>
        <p:txBody>
          <a:bodyPr/>
          <a:lstStyle/>
          <a:p>
            <a:r>
              <a:rPr lang="en-GB" altLang="en-US"/>
              <a:t>Randomness</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28</a:t>
            </a:fld>
            <a:r>
              <a:rPr lang="en-GB"/>
              <a:t> of 33</a:t>
            </a:r>
            <a:endParaRPr lang="en-GB"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p:cNvSpPr>
            <a:spLocks noGrp="1"/>
          </p:cNvSpPr>
          <p:nvPr>
            <p:ph idx="1"/>
          </p:nvPr>
        </p:nvSpPr>
        <p:spPr>
          <a:xfrm>
            <a:off x="323528" y="1628799"/>
            <a:ext cx="8208912" cy="4916463"/>
          </a:xfrm>
        </p:spPr>
        <p:txBody>
          <a:bodyPr/>
          <a:lstStyle/>
          <a:p>
            <a:pPr marL="0" indent="0">
              <a:buNone/>
            </a:pPr>
            <a:r>
              <a:rPr lang="en-GB" altLang="en-US" sz="2800" dirty="0"/>
              <a:t>Trying out all possible values is a technique called Brute Force</a:t>
            </a:r>
            <a:endParaRPr lang="en-US" altLang="en-US" sz="2800" dirty="0"/>
          </a:p>
          <a:p>
            <a:pPr>
              <a:spcBef>
                <a:spcPts val="1200"/>
              </a:spcBef>
            </a:pPr>
            <a:r>
              <a:rPr lang="en-US" altLang="en-US" sz="2400" dirty="0"/>
              <a:t>It is (currently) infeasible to perform 2^128 trial decryptions to discover what a 128-bit key actually is. </a:t>
            </a:r>
          </a:p>
          <a:p>
            <a:pPr>
              <a:spcBef>
                <a:spcPts val="1200"/>
              </a:spcBef>
            </a:pPr>
            <a:r>
              <a:rPr lang="en-US" altLang="en-US" sz="2400" dirty="0"/>
              <a:t>But if you know the key actually came from a time value that you know within a billion ticks, then your search becomes </a:t>
            </a:r>
            <a:r>
              <a:rPr lang="en-US" altLang="en-US" sz="2400" dirty="0">
                <a:solidFill>
                  <a:srgbClr val="7030A0"/>
                </a:solidFill>
              </a:rPr>
              <a:t>340282366920938463463374607431</a:t>
            </a:r>
            <a:r>
              <a:rPr lang="en-US" altLang="en-US" sz="2400" dirty="0"/>
              <a:t> times easier!</a:t>
            </a:r>
          </a:p>
        </p:txBody>
      </p:sp>
      <p:sp>
        <p:nvSpPr>
          <p:cNvPr id="38915" name="Title 2"/>
          <p:cNvSpPr>
            <a:spLocks noGrp="1"/>
          </p:cNvSpPr>
          <p:nvPr>
            <p:ph type="title"/>
          </p:nvPr>
        </p:nvSpPr>
        <p:spPr/>
        <p:txBody>
          <a:bodyPr/>
          <a:lstStyle/>
          <a:p>
            <a:r>
              <a:rPr lang="en-GB" altLang="en-US" dirty="0"/>
              <a:t>Brute Force</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29</a:t>
            </a:fld>
            <a:r>
              <a:rPr lang="en-GB"/>
              <a:t> of 33</a:t>
            </a:r>
            <a:endParaRPr lang="en-GB" dirty="0"/>
          </a:p>
        </p:txBody>
      </p:sp>
      <p:sp>
        <p:nvSpPr>
          <p:cNvPr id="38916" name="TextBox 3"/>
          <p:cNvSpPr txBox="1">
            <a:spLocks noChangeArrowheads="1"/>
          </p:cNvSpPr>
          <p:nvPr/>
        </p:nvSpPr>
        <p:spPr bwMode="auto">
          <a:xfrm>
            <a:off x="323528" y="6021387"/>
            <a:ext cx="8453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400" dirty="0"/>
              <a:t>thanks to </a:t>
            </a:r>
            <a:r>
              <a:rPr lang="en-US" altLang="en-US" sz="1400" dirty="0" err="1"/>
              <a:t>Liudvikas</a:t>
            </a:r>
            <a:r>
              <a:rPr lang="en-US" altLang="en-US" sz="1400" dirty="0"/>
              <a:t> </a:t>
            </a:r>
            <a:r>
              <a:rPr lang="en-US" altLang="en-US" sz="1400" dirty="0" err="1"/>
              <a:t>Bukys</a:t>
            </a:r>
            <a:r>
              <a:rPr lang="en-US" altLang="en-US" sz="1400" dirty="0"/>
              <a:t> for doing the math</a:t>
            </a:r>
          </a:p>
          <a:p>
            <a:r>
              <a:rPr lang="en-US" altLang="en-US" sz="1400" dirty="0"/>
              <a:t>http://stackoverflow.com/questions/499418/why-do-you-need-lots-of-randomness-for-effective-encryption</a:t>
            </a:r>
            <a:endParaRPr lang="en-GB" altLang="en-US"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TW" b="1" dirty="0">
                <a:latin typeface="Century Gothic" panose="020B0502020202020204" pitchFamily="34" charset="0"/>
                <a:ea typeface="新細明體" pitchFamily="18" charset="-120"/>
              </a:rPr>
              <a:t>At the end of this topic, you should be able to</a:t>
            </a:r>
            <a:endParaRPr lang="en-US" dirty="0"/>
          </a:p>
          <a:p>
            <a:pPr lvl="1"/>
            <a:r>
              <a:rPr lang="en-US" dirty="0"/>
              <a:t>Differentiate three main cryptographic techniques</a:t>
            </a:r>
            <a:endParaRPr lang="en-GB" dirty="0"/>
          </a:p>
        </p:txBody>
      </p:sp>
      <p:sp>
        <p:nvSpPr>
          <p:cNvPr id="2" name="Title 1"/>
          <p:cNvSpPr>
            <a:spLocks noGrp="1"/>
          </p:cNvSpPr>
          <p:nvPr>
            <p:ph type="title"/>
          </p:nvPr>
        </p:nvSpPr>
        <p:spPr/>
        <p:txBody>
          <a:bodyPr/>
          <a:lstStyle/>
          <a:p>
            <a:r>
              <a:rPr lang="en-US" altLang="zh-TW" b="1" u="sng" dirty="0">
                <a:latin typeface="Century Gothic" panose="020B0502020202020204" pitchFamily="34" charset="0"/>
                <a:ea typeface="新細明體" pitchFamily="18" charset="-120"/>
              </a:rPr>
              <a:t>Learning Outcomes</a:t>
            </a:r>
            <a:endParaRPr lang="en-GB" dirty="0"/>
          </a:p>
        </p:txBody>
      </p:sp>
      <p:sp>
        <p:nvSpPr>
          <p:cNvPr id="4" name="Slide Number Placeholder 3"/>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a:t>
            </a:fld>
            <a:r>
              <a:rPr lang="en-GB"/>
              <a:t> of 33</a:t>
            </a:r>
            <a:endParaRPr lang="en-GB" dirty="0"/>
          </a:p>
        </p:txBody>
      </p:sp>
    </p:spTree>
    <p:extLst>
      <p:ext uri="{BB962C8B-B14F-4D97-AF65-F5344CB8AC3E}">
        <p14:creationId xmlns:p14="http://schemas.microsoft.com/office/powerpoint/2010/main" val="879904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Content Placeholder 2"/>
          <p:cNvSpPr>
            <a:spLocks noGrp="1"/>
          </p:cNvSpPr>
          <p:nvPr>
            <p:ph idx="1"/>
          </p:nvPr>
        </p:nvSpPr>
        <p:spPr>
          <a:xfrm>
            <a:off x="323529" y="1628800"/>
            <a:ext cx="8208912" cy="4594200"/>
          </a:xfrm>
        </p:spPr>
        <p:txBody>
          <a:bodyPr/>
          <a:lstStyle/>
          <a:p>
            <a:pPr>
              <a:defRPr/>
            </a:pPr>
            <a:r>
              <a:rPr lang="en-US" altLang="en-US" sz="2800" dirty="0"/>
              <a:t>Key strings</a:t>
            </a:r>
          </a:p>
          <a:p>
            <a:pPr lvl="1">
              <a:defRPr/>
            </a:pPr>
            <a:r>
              <a:rPr lang="en-US" altLang="en-US" dirty="0" err="1"/>
              <a:t>Medaboss</a:t>
            </a:r>
            <a:r>
              <a:rPr lang="en-US" altLang="en-US" dirty="0"/>
              <a:t>, </a:t>
            </a:r>
            <a:r>
              <a:rPr lang="en-US" altLang="en-US" dirty="0" err="1"/>
              <a:t>finalcountdown</a:t>
            </a:r>
            <a:r>
              <a:rPr lang="en-US" altLang="en-US" dirty="0"/>
              <a:t>, </a:t>
            </a:r>
            <a:r>
              <a:rPr lang="en-US" altLang="en-US" dirty="0" err="1"/>
              <a:t>mypassword</a:t>
            </a:r>
            <a:endParaRPr lang="en-US" altLang="en-US" dirty="0"/>
          </a:p>
          <a:p>
            <a:pPr>
              <a:defRPr/>
            </a:pPr>
            <a:r>
              <a:rPr lang="en-US" altLang="en-US" sz="2800" dirty="0"/>
              <a:t>Dictionary</a:t>
            </a:r>
          </a:p>
          <a:p>
            <a:pPr lvl="1">
              <a:defRPr/>
            </a:pPr>
            <a:r>
              <a:rPr lang="en-US" altLang="en-US" dirty="0"/>
              <a:t>A, abilities, ability, able … yourselves, zero, zip, zoo</a:t>
            </a:r>
          </a:p>
          <a:p>
            <a:pPr marL="57150" indent="0">
              <a:buNone/>
              <a:defRPr/>
            </a:pPr>
            <a:endParaRPr lang="en-US" altLang="en-US" sz="2800" dirty="0"/>
          </a:p>
          <a:p>
            <a:pPr marL="57150" indent="0">
              <a:buNone/>
              <a:defRPr/>
            </a:pPr>
            <a:r>
              <a:rPr lang="en-US" altLang="en-US" sz="2800" dirty="0"/>
              <a:t>There are some “password recovery” utilities in the </a:t>
            </a:r>
            <a:r>
              <a:rPr lang="en-US" altLang="en-US" sz="2800" dirty="0" err="1"/>
              <a:t>FieldKit</a:t>
            </a:r>
            <a:endParaRPr lang="en-US" altLang="en-US" sz="2800" dirty="0"/>
          </a:p>
          <a:p>
            <a:pPr marL="620713" lvl="1" indent="0">
              <a:buFontTx/>
              <a:buNone/>
              <a:defRPr/>
            </a:pPr>
            <a:r>
              <a:rPr lang="en-US" altLang="en-US" dirty="0"/>
              <a:t>Your antivirus will scream and wave red flags</a:t>
            </a:r>
          </a:p>
        </p:txBody>
      </p:sp>
      <p:sp>
        <p:nvSpPr>
          <p:cNvPr id="45058" name="Title 1"/>
          <p:cNvSpPr>
            <a:spLocks noGrp="1"/>
          </p:cNvSpPr>
          <p:nvPr>
            <p:ph type="title"/>
          </p:nvPr>
        </p:nvSpPr>
        <p:spPr/>
        <p:txBody>
          <a:bodyPr/>
          <a:lstStyle/>
          <a:p>
            <a:r>
              <a:rPr lang="en-US" altLang="en-US" dirty="0"/>
              <a:t>Passwords Cracking</a:t>
            </a:r>
            <a:endParaRPr lang="en-MY"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30</a:t>
            </a:fld>
            <a:r>
              <a:rPr lang="en-GB"/>
              <a:t> of 33</a:t>
            </a:r>
            <a:endParaRPr lang="en-GB"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Explain how cryptography is used as security mechanisms.</a:t>
            </a:r>
            <a:endParaRPr lang="en-GB" dirty="0"/>
          </a:p>
        </p:txBody>
      </p:sp>
      <p:sp>
        <p:nvSpPr>
          <p:cNvPr id="2" name="Title 1"/>
          <p:cNvSpPr>
            <a:spLocks noGrp="1"/>
          </p:cNvSpPr>
          <p:nvPr>
            <p:ph type="title"/>
          </p:nvPr>
        </p:nvSpPr>
        <p:spPr/>
        <p:txBody>
          <a:bodyPr/>
          <a:lstStyle/>
          <a:p>
            <a:r>
              <a:rPr lang="en-US" altLang="en-US" b="1" u="sng" dirty="0"/>
              <a:t>Quick Review Question</a:t>
            </a:r>
            <a:endParaRPr lang="en-GB" dirty="0"/>
          </a:p>
        </p:txBody>
      </p:sp>
      <p:sp>
        <p:nvSpPr>
          <p:cNvPr id="4" name="Slide Number Placeholder 3"/>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31</a:t>
            </a:fld>
            <a:r>
              <a:rPr lang="en-GB"/>
              <a:t> of 33</a:t>
            </a:r>
            <a:endParaRPr lang="en-GB" dirty="0"/>
          </a:p>
        </p:txBody>
      </p:sp>
    </p:spTree>
    <p:extLst>
      <p:ext uri="{BB962C8B-B14F-4D97-AF65-F5344CB8AC3E}">
        <p14:creationId xmlns:p14="http://schemas.microsoft.com/office/powerpoint/2010/main" val="3192452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Introduction to Cryptography</a:t>
            </a:r>
          </a:p>
          <a:p>
            <a:r>
              <a:rPr lang="en-US" dirty="0"/>
              <a:t>Cryptographic Techniques</a:t>
            </a:r>
          </a:p>
          <a:p>
            <a:pPr lvl="1"/>
            <a:r>
              <a:rPr lang="en-US" dirty="0"/>
              <a:t>Symmetric</a:t>
            </a:r>
          </a:p>
          <a:p>
            <a:pPr lvl="1"/>
            <a:r>
              <a:rPr lang="en-US" dirty="0"/>
              <a:t>Asymmetric</a:t>
            </a:r>
          </a:p>
          <a:p>
            <a:pPr lvl="1"/>
            <a:r>
              <a:rPr lang="en-US" dirty="0"/>
              <a:t>Hash function</a:t>
            </a:r>
            <a:endParaRPr lang="en-GB" dirty="0"/>
          </a:p>
          <a:p>
            <a:endParaRPr lang="en-GB" dirty="0"/>
          </a:p>
        </p:txBody>
      </p:sp>
      <p:sp>
        <p:nvSpPr>
          <p:cNvPr id="2" name="Title 1"/>
          <p:cNvSpPr>
            <a:spLocks noGrp="1"/>
          </p:cNvSpPr>
          <p:nvPr>
            <p:ph type="title"/>
          </p:nvPr>
        </p:nvSpPr>
        <p:spPr/>
        <p:txBody>
          <a:bodyPr/>
          <a:lstStyle/>
          <a:p>
            <a:r>
              <a:rPr lang="en-US" altLang="zh-TW" b="1" u="sng" dirty="0">
                <a:latin typeface="Century Gothic" panose="020B0502020202020204" pitchFamily="34" charset="0"/>
                <a:ea typeface="新細明體" pitchFamily="18" charset="-120"/>
              </a:rPr>
              <a:t>Summary of Main Teaching Points</a:t>
            </a:r>
            <a:endParaRPr lang="en-GB" dirty="0"/>
          </a:p>
        </p:txBody>
      </p:sp>
      <p:sp>
        <p:nvSpPr>
          <p:cNvPr id="4" name="Slide Number Placeholder 3"/>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32</a:t>
            </a:fld>
            <a:r>
              <a:rPr lang="en-GB"/>
              <a:t> of 33</a:t>
            </a:r>
            <a:endParaRPr lang="en-GB" dirty="0"/>
          </a:p>
        </p:txBody>
      </p:sp>
    </p:spTree>
    <p:extLst>
      <p:ext uri="{BB962C8B-B14F-4D97-AF65-F5344CB8AC3E}">
        <p14:creationId xmlns:p14="http://schemas.microsoft.com/office/powerpoint/2010/main" val="1475069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ltLang="en-US" b="1" u="sng" dirty="0">
                <a:latin typeface="Century Gothic" panose="020B0502020202020204" pitchFamily="34" charset="0"/>
              </a:rPr>
              <a:t>Q &amp; A</a:t>
            </a:r>
            <a:endParaRPr lang="en-GB" altLang="en-US" b="1" u="sng" dirty="0">
              <a:latin typeface="Century Gothic" panose="020B0502020202020204" pitchFamily="34" charset="0"/>
            </a:endParaRP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33</a:t>
            </a:fld>
            <a:r>
              <a:rPr lang="en-GB"/>
              <a:t> of 33</a:t>
            </a:r>
            <a:endParaRPr lang="en-GB" dirty="0"/>
          </a:p>
        </p:txBody>
      </p:sp>
      <p:pic>
        <p:nvPicPr>
          <p:cNvPr id="4608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4978" y="1683086"/>
            <a:ext cx="3840163"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1482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800" b="1" dirty="0">
                <a:latin typeface="Century Gothic" panose="020B0502020202020204" pitchFamily="34" charset="0"/>
              </a:rPr>
              <a:t>If you have mastered this topic, </a:t>
            </a:r>
            <a:r>
              <a:rPr lang="en-US" altLang="en-US" sz="2800" b="1" dirty="0">
                <a:solidFill>
                  <a:srgbClr val="990000"/>
                </a:solidFill>
                <a:latin typeface="Century Gothic" panose="020B0502020202020204" pitchFamily="34" charset="0"/>
              </a:rPr>
              <a:t>you should be able to use the following terms correctly in your assignments and exams</a:t>
            </a:r>
            <a:r>
              <a:rPr lang="en-US" altLang="en-US" sz="2800" b="1" dirty="0">
                <a:latin typeface="Century Gothic" panose="020B0502020202020204" pitchFamily="34" charset="0"/>
              </a:rPr>
              <a:t>:</a:t>
            </a:r>
          </a:p>
          <a:p>
            <a:pPr lvl="1"/>
            <a:r>
              <a:rPr lang="en-US" sz="2400" dirty="0"/>
              <a:t>Cryptography</a:t>
            </a:r>
          </a:p>
          <a:p>
            <a:pPr lvl="1"/>
            <a:r>
              <a:rPr lang="en-US" sz="2400" dirty="0"/>
              <a:t>Symmetric vs asymmetric encryption</a:t>
            </a:r>
          </a:p>
          <a:p>
            <a:pPr lvl="1"/>
            <a:r>
              <a:rPr lang="en-US" sz="2400" dirty="0"/>
              <a:t>Hashing</a:t>
            </a:r>
          </a:p>
          <a:p>
            <a:endParaRPr lang="en-GB" sz="2800" dirty="0"/>
          </a:p>
        </p:txBody>
      </p:sp>
      <p:sp>
        <p:nvSpPr>
          <p:cNvPr id="2" name="Title 1"/>
          <p:cNvSpPr>
            <a:spLocks noGrp="1"/>
          </p:cNvSpPr>
          <p:nvPr>
            <p:ph type="title"/>
          </p:nvPr>
        </p:nvSpPr>
        <p:spPr/>
        <p:txBody>
          <a:bodyPr/>
          <a:lstStyle/>
          <a:p>
            <a:r>
              <a:rPr lang="en-US" altLang="en-US" sz="3200" b="1" u="sng" dirty="0">
                <a:solidFill>
                  <a:schemeClr val="tx1"/>
                </a:solidFill>
                <a:latin typeface="Century Gothic" panose="020B0502020202020204" pitchFamily="34" charset="0"/>
                <a:cs typeface="Arial" panose="020B0604020202020204" pitchFamily="34" charset="0"/>
              </a:rPr>
              <a:t>Key Terms You Must Be Able To Use</a:t>
            </a:r>
            <a:endParaRPr lang="en-GB" sz="3200" dirty="0"/>
          </a:p>
        </p:txBody>
      </p:sp>
      <p:sp>
        <p:nvSpPr>
          <p:cNvPr id="4" name="Slide Number Placeholder 3"/>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4</a:t>
            </a:fld>
            <a:r>
              <a:rPr lang="en-GB"/>
              <a:t> of 33</a:t>
            </a:r>
            <a:endParaRPr lang="en-GB" dirty="0"/>
          </a:p>
        </p:txBody>
      </p:sp>
    </p:spTree>
    <p:extLst>
      <p:ext uri="{BB962C8B-B14F-4D97-AF65-F5344CB8AC3E}">
        <p14:creationId xmlns:p14="http://schemas.microsoft.com/office/powerpoint/2010/main" val="83309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idx="1"/>
          </p:nvPr>
        </p:nvSpPr>
        <p:spPr>
          <a:xfrm>
            <a:off x="485775" y="1484313"/>
            <a:ext cx="4014217" cy="4747664"/>
          </a:xfrm>
        </p:spPr>
        <p:txBody>
          <a:bodyPr/>
          <a:lstStyle/>
          <a:p>
            <a:pPr eaLnBrk="1" hangingPunct="1">
              <a:buFontTx/>
              <a:buNone/>
              <a:defRPr/>
            </a:pPr>
            <a:r>
              <a:rPr lang="en-US" sz="2000" dirty="0">
                <a:solidFill>
                  <a:schemeClr val="tx1"/>
                </a:solidFill>
              </a:rPr>
              <a:t>1.	  Security policy</a:t>
            </a:r>
          </a:p>
          <a:p>
            <a:pPr lvl="1" eaLnBrk="1" hangingPunct="1">
              <a:defRPr/>
            </a:pPr>
            <a:r>
              <a:rPr lang="en-US" sz="2000" b="1" dirty="0">
                <a:solidFill>
                  <a:schemeClr val="accent2">
                    <a:lumMod val="60000"/>
                    <a:lumOff val="40000"/>
                  </a:schemeClr>
                </a:solidFill>
              </a:rPr>
              <a:t>What needs to be protected</a:t>
            </a:r>
          </a:p>
          <a:p>
            <a:pPr lvl="1" eaLnBrk="1" hangingPunct="1">
              <a:defRPr/>
            </a:pPr>
            <a:r>
              <a:rPr lang="en-US" sz="2000" b="1" dirty="0">
                <a:solidFill>
                  <a:schemeClr val="accent2">
                    <a:lumMod val="60000"/>
                    <a:lumOff val="40000"/>
                  </a:schemeClr>
                </a:solidFill>
              </a:rPr>
              <a:t>Kinds / level of protection</a:t>
            </a:r>
          </a:p>
          <a:p>
            <a:pPr lvl="1" eaLnBrk="1" hangingPunct="1">
              <a:defRPr/>
            </a:pPr>
            <a:r>
              <a:rPr lang="en-US" sz="2000" b="1" dirty="0">
                <a:solidFill>
                  <a:schemeClr val="accent2">
                    <a:lumMod val="60000"/>
                    <a:lumOff val="40000"/>
                  </a:schemeClr>
                </a:solidFill>
              </a:rPr>
              <a:t>Responsibilities</a:t>
            </a:r>
          </a:p>
          <a:p>
            <a:pPr lvl="1" eaLnBrk="1" hangingPunct="1">
              <a:defRPr/>
            </a:pPr>
            <a:r>
              <a:rPr lang="en-US" sz="2000" b="1" dirty="0">
                <a:solidFill>
                  <a:schemeClr val="accent2">
                    <a:lumMod val="60000"/>
                    <a:lumOff val="40000"/>
                  </a:schemeClr>
                </a:solidFill>
              </a:rPr>
              <a:t>Auditing policy</a:t>
            </a:r>
          </a:p>
          <a:p>
            <a:pPr marL="98425" indent="0">
              <a:spcBef>
                <a:spcPct val="50000"/>
              </a:spcBef>
              <a:buNone/>
              <a:defRPr/>
            </a:pPr>
            <a:r>
              <a:rPr lang="en-US" sz="2000" dirty="0"/>
              <a:t>2.  Security environment</a:t>
            </a:r>
          </a:p>
          <a:p>
            <a:pPr marL="906463" lvl="1">
              <a:spcBef>
                <a:spcPct val="15000"/>
              </a:spcBef>
              <a:defRPr/>
            </a:pPr>
            <a:r>
              <a:rPr lang="en-US" sz="2000" b="1" dirty="0">
                <a:solidFill>
                  <a:schemeClr val="accent2">
                    <a:lumMod val="60000"/>
                    <a:lumOff val="40000"/>
                  </a:schemeClr>
                </a:solidFill>
              </a:rPr>
              <a:t>Physical environment</a:t>
            </a:r>
          </a:p>
          <a:p>
            <a:pPr marL="906463" lvl="1">
              <a:spcBef>
                <a:spcPct val="15000"/>
              </a:spcBef>
              <a:defRPr/>
            </a:pPr>
            <a:r>
              <a:rPr lang="en-US" sz="2000" b="1" dirty="0">
                <a:solidFill>
                  <a:schemeClr val="accent2">
                    <a:lumMod val="60000"/>
                    <a:lumOff val="40000"/>
                  </a:schemeClr>
                </a:solidFill>
              </a:rPr>
              <a:t>Physical security</a:t>
            </a:r>
          </a:p>
          <a:p>
            <a:pPr marL="906463" lvl="1">
              <a:spcBef>
                <a:spcPct val="15000"/>
              </a:spcBef>
              <a:defRPr/>
            </a:pPr>
            <a:r>
              <a:rPr lang="en-US" sz="2000" b="1" dirty="0">
                <a:solidFill>
                  <a:schemeClr val="accent2">
                    <a:lumMod val="60000"/>
                    <a:lumOff val="40000"/>
                  </a:schemeClr>
                </a:solidFill>
              </a:rPr>
              <a:t>Hardware, operating system</a:t>
            </a:r>
          </a:p>
          <a:p>
            <a:pPr marL="906463" lvl="1">
              <a:spcBef>
                <a:spcPct val="15000"/>
              </a:spcBef>
              <a:defRPr/>
            </a:pPr>
            <a:r>
              <a:rPr lang="en-US" sz="2000" b="1" dirty="0">
                <a:solidFill>
                  <a:schemeClr val="accent6">
                    <a:lumMod val="60000"/>
                    <a:lumOff val="40000"/>
                  </a:schemeClr>
                </a:solidFill>
              </a:rPr>
              <a:t>Firewalls, etc.</a:t>
            </a:r>
            <a:r>
              <a:rPr lang="en-US" sz="2000" dirty="0">
                <a:solidFill>
                  <a:srgbClr val="00528B"/>
                </a:solidFill>
              </a:rPr>
              <a:t>	</a:t>
            </a:r>
          </a:p>
          <a:p>
            <a:pPr lvl="1" eaLnBrk="1" hangingPunct="1">
              <a:defRPr/>
            </a:pPr>
            <a:endParaRPr lang="en-US" sz="2000" b="1" dirty="0">
              <a:solidFill>
                <a:schemeClr val="accent2">
                  <a:lumMod val="60000"/>
                  <a:lumOff val="40000"/>
                </a:schemeClr>
              </a:solidFill>
            </a:endParaRPr>
          </a:p>
        </p:txBody>
      </p:sp>
      <p:sp>
        <p:nvSpPr>
          <p:cNvPr id="9218" name="Rectangle 2"/>
          <p:cNvSpPr>
            <a:spLocks noGrp="1" noChangeArrowheads="1"/>
          </p:cNvSpPr>
          <p:nvPr>
            <p:ph type="title"/>
          </p:nvPr>
        </p:nvSpPr>
        <p:spPr/>
        <p:txBody>
          <a:bodyPr/>
          <a:lstStyle/>
          <a:p>
            <a:pPr eaLnBrk="1" hangingPunct="1"/>
            <a:r>
              <a:rPr lang="en-US" altLang="en-US" dirty="0"/>
              <a:t>Secure Systems</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5</a:t>
            </a:fld>
            <a:r>
              <a:rPr lang="en-GB"/>
              <a:t> of 33</a:t>
            </a:r>
            <a:endParaRPr lang="en-GB" dirty="0"/>
          </a:p>
        </p:txBody>
      </p:sp>
      <p:sp>
        <p:nvSpPr>
          <p:cNvPr id="3076" name="Rectangle 4"/>
          <p:cNvSpPr>
            <a:spLocks noChangeArrowheads="1"/>
          </p:cNvSpPr>
          <p:nvPr/>
        </p:nvSpPr>
        <p:spPr bwMode="auto">
          <a:xfrm>
            <a:off x="160338" y="3727450"/>
            <a:ext cx="4525962"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441325" indent="-342900">
              <a:spcBef>
                <a:spcPct val="50000"/>
              </a:spcBef>
              <a:defRPr/>
            </a:pPr>
            <a:endParaRPr lang="en-US" sz="2000" dirty="0">
              <a:solidFill>
                <a:srgbClr val="00528B"/>
              </a:solidFill>
              <a:latin typeface="Arial" charset="0"/>
            </a:endParaRPr>
          </a:p>
        </p:txBody>
      </p:sp>
      <p:sp>
        <p:nvSpPr>
          <p:cNvPr id="5" name="Rectangle 3"/>
          <p:cNvSpPr txBox="1">
            <a:spLocks noChangeArrowheads="1"/>
          </p:cNvSpPr>
          <p:nvPr/>
        </p:nvSpPr>
        <p:spPr bwMode="auto">
          <a:xfrm>
            <a:off x="4718050" y="1484313"/>
            <a:ext cx="4030663" cy="4747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buFontTx/>
              <a:buNone/>
            </a:pPr>
            <a:r>
              <a:rPr lang="en-US" altLang="en-US" sz="2000" dirty="0">
                <a:solidFill>
                  <a:schemeClr val="tx1"/>
                </a:solidFill>
              </a:rPr>
              <a:t>3.	  Security mechanisms</a:t>
            </a:r>
          </a:p>
          <a:p>
            <a:pPr lvl="1" eaLnBrk="1" hangingPunct="1"/>
            <a:r>
              <a:rPr lang="en-US" altLang="en-US" b="1" dirty="0">
                <a:solidFill>
                  <a:srgbClr val="C00000"/>
                </a:solidFill>
              </a:rPr>
              <a:t>Cryptography</a:t>
            </a:r>
          </a:p>
          <a:p>
            <a:pPr lvl="1" eaLnBrk="1" hangingPunct="1"/>
            <a:r>
              <a:rPr lang="en-US" altLang="en-US" b="1" dirty="0">
                <a:solidFill>
                  <a:srgbClr val="C00000"/>
                </a:solidFill>
              </a:rPr>
              <a:t>Authentication</a:t>
            </a:r>
          </a:p>
          <a:p>
            <a:pPr lvl="1" eaLnBrk="1" hangingPunct="1"/>
            <a:r>
              <a:rPr lang="en-US" altLang="en-US" b="1" dirty="0">
                <a:solidFill>
                  <a:srgbClr val="C00000"/>
                </a:solidFill>
              </a:rPr>
              <a:t>Security protocols</a:t>
            </a:r>
          </a:p>
          <a:p>
            <a:pPr lvl="1" eaLnBrk="1" hangingPunct="1"/>
            <a:endParaRPr lang="en-US" altLang="en-US" b="1" dirty="0">
              <a:solidFill>
                <a:srgbClr val="C00000"/>
              </a:solidFill>
            </a:endParaRPr>
          </a:p>
          <a:p>
            <a:pPr marL="98425" indent="0">
              <a:spcBef>
                <a:spcPct val="50000"/>
              </a:spcBef>
              <a:buNone/>
              <a:defRPr/>
            </a:pPr>
            <a:r>
              <a:rPr lang="en-US" sz="2000" dirty="0">
                <a:latin typeface="Arial" charset="0"/>
              </a:rPr>
              <a:t>4.  Monitoring and auditing procedures</a:t>
            </a:r>
          </a:p>
          <a:p>
            <a:pPr marL="906463" lvl="1">
              <a:spcBef>
                <a:spcPct val="15000"/>
              </a:spcBef>
              <a:defRPr/>
            </a:pPr>
            <a:r>
              <a:rPr lang="en-US" b="1" dirty="0">
                <a:solidFill>
                  <a:schemeClr val="accent2">
                    <a:lumMod val="60000"/>
                    <a:lumOff val="40000"/>
                  </a:schemeClr>
                </a:solidFill>
                <a:latin typeface="Arial" charset="0"/>
              </a:rPr>
              <a:t>Monitor access</a:t>
            </a:r>
          </a:p>
          <a:p>
            <a:pPr marL="906463" lvl="1">
              <a:spcBef>
                <a:spcPct val="15000"/>
              </a:spcBef>
              <a:defRPr/>
            </a:pPr>
            <a:r>
              <a:rPr lang="en-US" b="1" dirty="0">
                <a:solidFill>
                  <a:schemeClr val="accent2">
                    <a:lumMod val="60000"/>
                    <a:lumOff val="40000"/>
                  </a:schemeClr>
                </a:solidFill>
                <a:latin typeface="Arial" charset="0"/>
              </a:rPr>
              <a:t>Audit trails</a:t>
            </a:r>
          </a:p>
          <a:p>
            <a:pPr marL="906463" lvl="1">
              <a:spcBef>
                <a:spcPct val="15000"/>
              </a:spcBef>
              <a:defRPr/>
            </a:pPr>
            <a:r>
              <a:rPr lang="en-US" b="1" dirty="0">
                <a:solidFill>
                  <a:schemeClr val="accent2">
                    <a:lumMod val="60000"/>
                    <a:lumOff val="40000"/>
                  </a:schemeClr>
                </a:solidFill>
                <a:latin typeface="Arial" charset="0"/>
              </a:rPr>
              <a:t>Feedback on failures, security breaches</a:t>
            </a:r>
          </a:p>
          <a:p>
            <a:pPr marL="906463" lvl="1">
              <a:spcBef>
                <a:spcPct val="15000"/>
              </a:spcBef>
              <a:defRPr/>
            </a:pPr>
            <a:r>
              <a:rPr lang="en-US" b="1" dirty="0">
                <a:solidFill>
                  <a:schemeClr val="accent2">
                    <a:lumMod val="60000"/>
                    <a:lumOff val="40000"/>
                  </a:schemeClr>
                </a:solidFill>
                <a:latin typeface="Arial" charset="0"/>
              </a:rPr>
              <a:t>Containment &amp; recovery </a:t>
            </a:r>
          </a:p>
          <a:p>
            <a:pPr lvl="1" eaLnBrk="1" hangingPunct="1"/>
            <a:endParaRPr lang="en-US" altLang="en-US" b="1" dirty="0">
              <a:solidFill>
                <a:srgbClr val="C00000"/>
              </a:solidFill>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075">
                                            <p:txEl>
                                              <p:pRg st="1" end="1"/>
                                            </p:txEl>
                                          </p:spTgt>
                                        </p:tgtEl>
                                        <p:attrNameLst>
                                          <p:attrName>style.visibility</p:attrName>
                                        </p:attrNameLst>
                                      </p:cBhvr>
                                      <p:to>
                                        <p:strVal val="visible"/>
                                      </p:to>
                                    </p:set>
                                    <p:anim calcmode="lin" valueType="num">
                                      <p:cBhvr additive="base">
                                        <p:cTn id="11" dur="500" fill="hold"/>
                                        <p:tgtEl>
                                          <p:spTgt spid="307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075">
                                            <p:txEl>
                                              <p:pRg st="1" end="1"/>
                                            </p:txEl>
                                          </p:spTgt>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075">
                                            <p:txEl>
                                              <p:pRg st="2" end="2"/>
                                            </p:txEl>
                                          </p:spTgt>
                                        </p:tgtEl>
                                        <p:attrNameLst>
                                          <p:attrName>style.visibility</p:attrName>
                                        </p:attrNameLst>
                                      </p:cBhvr>
                                      <p:to>
                                        <p:strVal val="visible"/>
                                      </p:to>
                                    </p:set>
                                    <p:anim calcmode="lin" valueType="num">
                                      <p:cBhvr additive="base">
                                        <p:cTn id="15" dur="500" fill="hold"/>
                                        <p:tgtEl>
                                          <p:spTgt spid="307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075">
                                            <p:txEl>
                                              <p:pRg st="2" end="2"/>
                                            </p:txEl>
                                          </p:spTgt>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075">
                                            <p:txEl>
                                              <p:pRg st="3" end="3"/>
                                            </p:txEl>
                                          </p:spTgt>
                                        </p:tgtEl>
                                        <p:attrNameLst>
                                          <p:attrName>style.visibility</p:attrName>
                                        </p:attrNameLst>
                                      </p:cBhvr>
                                      <p:to>
                                        <p:strVal val="visible"/>
                                      </p:to>
                                    </p:set>
                                    <p:anim calcmode="lin" valueType="num">
                                      <p:cBhvr additive="base">
                                        <p:cTn id="19" dur="500" fill="hold"/>
                                        <p:tgtEl>
                                          <p:spTgt spid="307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075">
                                            <p:txEl>
                                              <p:pRg st="3" end="3"/>
                                            </p:txEl>
                                          </p:spTgt>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075">
                                            <p:txEl>
                                              <p:pRg st="4" end="4"/>
                                            </p:txEl>
                                          </p:spTgt>
                                        </p:tgtEl>
                                        <p:attrNameLst>
                                          <p:attrName>style.visibility</p:attrName>
                                        </p:attrNameLst>
                                      </p:cBhvr>
                                      <p:to>
                                        <p:strVal val="visible"/>
                                      </p:to>
                                    </p:set>
                                    <p:anim calcmode="lin" valueType="num">
                                      <p:cBhvr additive="base">
                                        <p:cTn id="23" dur="500" fill="hold"/>
                                        <p:tgtEl>
                                          <p:spTgt spid="307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075">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3075">
                                            <p:txEl>
                                              <p:pRg st="5" end="5"/>
                                            </p:txEl>
                                          </p:spTgt>
                                        </p:tgtEl>
                                        <p:attrNameLst>
                                          <p:attrName>style.visibility</p:attrName>
                                        </p:attrNameLst>
                                      </p:cBhvr>
                                      <p:to>
                                        <p:strVal val="visible"/>
                                      </p:to>
                                    </p:set>
                                    <p:anim calcmode="lin" valueType="num">
                                      <p:cBhvr additive="base">
                                        <p:cTn id="29" dur="500" fill="hold"/>
                                        <p:tgtEl>
                                          <p:spTgt spid="3075">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075">
                                            <p:txEl>
                                              <p:pRg st="5" end="5"/>
                                            </p:txEl>
                                          </p:spTgt>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3075">
                                            <p:txEl>
                                              <p:pRg st="6" end="6"/>
                                            </p:txEl>
                                          </p:spTgt>
                                        </p:tgtEl>
                                        <p:attrNameLst>
                                          <p:attrName>style.visibility</p:attrName>
                                        </p:attrNameLst>
                                      </p:cBhvr>
                                      <p:to>
                                        <p:strVal val="visible"/>
                                      </p:to>
                                    </p:set>
                                    <p:anim calcmode="lin" valueType="num">
                                      <p:cBhvr additive="base">
                                        <p:cTn id="33" dur="500" fill="hold"/>
                                        <p:tgtEl>
                                          <p:spTgt spid="3075">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075">
                                            <p:txEl>
                                              <p:pRg st="6" end="6"/>
                                            </p:txEl>
                                          </p:spTgt>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3075">
                                            <p:txEl>
                                              <p:pRg st="7" end="7"/>
                                            </p:txEl>
                                          </p:spTgt>
                                        </p:tgtEl>
                                        <p:attrNameLst>
                                          <p:attrName>style.visibility</p:attrName>
                                        </p:attrNameLst>
                                      </p:cBhvr>
                                      <p:to>
                                        <p:strVal val="visible"/>
                                      </p:to>
                                    </p:set>
                                    <p:anim calcmode="lin" valueType="num">
                                      <p:cBhvr additive="base">
                                        <p:cTn id="37" dur="500" fill="hold"/>
                                        <p:tgtEl>
                                          <p:spTgt spid="307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075">
                                            <p:txEl>
                                              <p:pRg st="7" end="7"/>
                                            </p:txEl>
                                          </p:spTgt>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3075">
                                            <p:txEl>
                                              <p:pRg st="8" end="8"/>
                                            </p:txEl>
                                          </p:spTgt>
                                        </p:tgtEl>
                                        <p:attrNameLst>
                                          <p:attrName>style.visibility</p:attrName>
                                        </p:attrNameLst>
                                      </p:cBhvr>
                                      <p:to>
                                        <p:strVal val="visible"/>
                                      </p:to>
                                    </p:set>
                                    <p:anim calcmode="lin" valueType="num">
                                      <p:cBhvr additive="base">
                                        <p:cTn id="41" dur="500" fill="hold"/>
                                        <p:tgtEl>
                                          <p:spTgt spid="3075">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075">
                                            <p:txEl>
                                              <p:pRg st="8" end="8"/>
                                            </p:txEl>
                                          </p:spTgt>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3075">
                                            <p:txEl>
                                              <p:pRg st="9" end="9"/>
                                            </p:txEl>
                                          </p:spTgt>
                                        </p:tgtEl>
                                        <p:attrNameLst>
                                          <p:attrName>style.visibility</p:attrName>
                                        </p:attrNameLst>
                                      </p:cBhvr>
                                      <p:to>
                                        <p:strVal val="visible"/>
                                      </p:to>
                                    </p:set>
                                    <p:anim calcmode="lin" valueType="num">
                                      <p:cBhvr additive="base">
                                        <p:cTn id="45" dur="500" fill="hold"/>
                                        <p:tgtEl>
                                          <p:spTgt spid="3075">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075">
                                            <p:txEl>
                                              <p:pRg st="9" end="9"/>
                                            </p:txEl>
                                          </p:spTgt>
                                        </p:tgtEl>
                                        <p:attrNameLst>
                                          <p:attrName>ppt_y</p:attrName>
                                        </p:attrNameLst>
                                      </p:cBhvr>
                                      <p:tavLst>
                                        <p:tav tm="0">
                                          <p:val>
                                            <p:strVal val="0-#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nodePh="1">
                                  <p:stCondLst>
                                    <p:cond delay="0"/>
                                  </p:stCondLst>
                                  <p:endCondLst>
                                    <p:cond evt="begin" delay="0">
                                      <p:tn val="49"/>
                                    </p:cond>
                                  </p:endCondLst>
                                  <p:childTnLst>
                                    <p:set>
                                      <p:cBhvr>
                                        <p:cTn id="50" dur="1" fill="hold">
                                          <p:stCondLst>
                                            <p:cond delay="0"/>
                                          </p:stCondLst>
                                        </p:cTn>
                                        <p:tgtEl>
                                          <p:spTgt spid="3076"/>
                                        </p:tgtEl>
                                        <p:attrNameLst>
                                          <p:attrName>style.visibility</p:attrName>
                                        </p:attrNameLst>
                                      </p:cBhvr>
                                      <p:to>
                                        <p:strVal val="visible"/>
                                      </p:to>
                                    </p:set>
                                    <p:anim calcmode="lin" valueType="num">
                                      <p:cBhvr additive="base">
                                        <p:cTn id="51" dur="500" fill="hold"/>
                                        <p:tgtEl>
                                          <p:spTgt spid="3076"/>
                                        </p:tgtEl>
                                        <p:attrNameLst>
                                          <p:attrName>ppt_x</p:attrName>
                                        </p:attrNameLst>
                                      </p:cBhvr>
                                      <p:tavLst>
                                        <p:tav tm="0">
                                          <p:val>
                                            <p:strVal val="0-#ppt_w/2"/>
                                          </p:val>
                                        </p:tav>
                                        <p:tav tm="100000">
                                          <p:val>
                                            <p:strVal val="#ppt_x"/>
                                          </p:val>
                                        </p:tav>
                                      </p:tavLst>
                                    </p:anim>
                                    <p:anim calcmode="lin" valueType="num">
                                      <p:cBhvr additive="base">
                                        <p:cTn id="52" dur="500" fill="hold"/>
                                        <p:tgtEl>
                                          <p:spTgt spid="3076"/>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fill="hold"/>
                                        <p:tgtEl>
                                          <p:spTgt spid="5"/>
                                        </p:tgtEl>
                                        <p:attrNameLst>
                                          <p:attrName>ppt_x</p:attrName>
                                        </p:attrNameLst>
                                      </p:cBhvr>
                                      <p:tavLst>
                                        <p:tav tm="0">
                                          <p:val>
                                            <p:strVal val="1+#ppt_w/2"/>
                                          </p:val>
                                        </p:tav>
                                        <p:tav tm="100000">
                                          <p:val>
                                            <p:strVal val="#ppt_x"/>
                                          </p:val>
                                        </p:tav>
                                      </p:tavLst>
                                    </p:anim>
                                    <p:anim calcmode="lin" valueType="num">
                                      <p:cBhvr additive="base">
                                        <p:cTn id="5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P spid="3076"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800" dirty="0"/>
              <a:t>The Internet is a public access network</a:t>
            </a:r>
          </a:p>
          <a:p>
            <a:r>
              <a:rPr lang="en-US" sz="2800" dirty="0"/>
              <a:t>Messages can be intercepted and read by anyone</a:t>
            </a:r>
          </a:p>
          <a:p>
            <a:r>
              <a:rPr lang="en-US" sz="2800" dirty="0"/>
              <a:t>Messages can be modified in transit</a:t>
            </a:r>
          </a:p>
          <a:p>
            <a:r>
              <a:rPr lang="en-US" sz="2800" dirty="0"/>
              <a:t>Message senders can be impersonated</a:t>
            </a:r>
          </a:p>
          <a:p>
            <a:endParaRPr lang="en-US" sz="2800" dirty="0"/>
          </a:p>
          <a:p>
            <a:pPr marL="0" indent="0" algn="ctr">
              <a:buNone/>
            </a:pPr>
            <a:r>
              <a:rPr lang="en-US" altLang="en-US" sz="2800" b="1" dirty="0"/>
              <a:t>Encryption</a:t>
            </a:r>
            <a:r>
              <a:rPr lang="en-US" altLang="en-US" sz="2800" dirty="0"/>
              <a:t> is a </a:t>
            </a:r>
            <a:r>
              <a:rPr lang="en-US" altLang="en-US" sz="2800" dirty="0">
                <a:solidFill>
                  <a:srgbClr val="C00000"/>
                </a:solidFill>
              </a:rPr>
              <a:t>mechanism</a:t>
            </a:r>
            <a:r>
              <a:rPr lang="en-US" altLang="en-US" sz="2800" dirty="0"/>
              <a:t> that can be incorporated into security</a:t>
            </a:r>
            <a:r>
              <a:rPr lang="en-US" altLang="en-US" sz="2800" dirty="0">
                <a:solidFill>
                  <a:srgbClr val="C00000"/>
                </a:solidFill>
              </a:rPr>
              <a:t> protocols</a:t>
            </a:r>
          </a:p>
        </p:txBody>
      </p:sp>
      <p:sp>
        <p:nvSpPr>
          <p:cNvPr id="2" name="Title 1"/>
          <p:cNvSpPr>
            <a:spLocks noGrp="1"/>
          </p:cNvSpPr>
          <p:nvPr>
            <p:ph type="title"/>
          </p:nvPr>
        </p:nvSpPr>
        <p:spPr/>
        <p:txBody>
          <a:bodyPr/>
          <a:lstStyle/>
          <a:p>
            <a:r>
              <a:rPr lang="en-GB" dirty="0"/>
              <a:t>Encryption, Cryptography</a:t>
            </a:r>
          </a:p>
        </p:txBody>
      </p:sp>
      <p:sp>
        <p:nvSpPr>
          <p:cNvPr id="4" name="Slide Number Placeholder 3"/>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6</a:t>
            </a:fld>
            <a:r>
              <a:rPr lang="en-GB"/>
              <a:t> of 33</a:t>
            </a:r>
            <a:endParaRPr lang="en-GB" dirty="0"/>
          </a:p>
        </p:txBody>
      </p:sp>
    </p:spTree>
    <p:extLst>
      <p:ext uri="{BB962C8B-B14F-4D97-AF65-F5344CB8AC3E}">
        <p14:creationId xmlns:p14="http://schemas.microsoft.com/office/powerpoint/2010/main" val="3209545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altLang="en-US" dirty="0"/>
              <a:t>The conversion of data into a form, called a </a:t>
            </a:r>
            <a:r>
              <a:rPr lang="en-GB" altLang="en-US" dirty="0" err="1"/>
              <a:t>ciphertext</a:t>
            </a:r>
            <a:r>
              <a:rPr lang="en-GB" altLang="en-US" dirty="0"/>
              <a:t>, which cannot be easily understood by unauthorised entities.</a:t>
            </a:r>
          </a:p>
          <a:p>
            <a:r>
              <a:rPr lang="en-GB" altLang="en-US" dirty="0"/>
              <a:t>Encryption can be anything from a simple process of substituting one character for another, in which case the key is the substitution rule, to some complex mathematical algorithm. </a:t>
            </a:r>
          </a:p>
          <a:p>
            <a:endParaRPr lang="en-MY" altLang="en-US" dirty="0"/>
          </a:p>
          <a:p>
            <a:endParaRPr lang="en-GB" dirty="0"/>
          </a:p>
        </p:txBody>
      </p:sp>
      <p:sp>
        <p:nvSpPr>
          <p:cNvPr id="2" name="Title 1"/>
          <p:cNvSpPr>
            <a:spLocks noGrp="1"/>
          </p:cNvSpPr>
          <p:nvPr>
            <p:ph type="title"/>
          </p:nvPr>
        </p:nvSpPr>
        <p:spPr/>
        <p:txBody>
          <a:bodyPr/>
          <a:lstStyle/>
          <a:p>
            <a:r>
              <a:rPr lang="en-MY" altLang="en-US" dirty="0"/>
              <a:t>Encryption</a:t>
            </a:r>
            <a:endParaRPr lang="en-GB" dirty="0"/>
          </a:p>
        </p:txBody>
      </p:sp>
      <p:sp>
        <p:nvSpPr>
          <p:cNvPr id="4" name="Slide Number Placeholder 3"/>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7</a:t>
            </a:fld>
            <a:r>
              <a:rPr lang="en-GB"/>
              <a:t> of 33</a:t>
            </a:r>
            <a:endParaRPr lang="en-GB" dirty="0"/>
          </a:p>
        </p:txBody>
      </p:sp>
    </p:spTree>
    <p:extLst>
      <p:ext uri="{BB962C8B-B14F-4D97-AF65-F5344CB8AC3E}">
        <p14:creationId xmlns:p14="http://schemas.microsoft.com/office/powerpoint/2010/main" val="1019973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GB" altLang="en-US" dirty="0"/>
              <a:t>The process of converting encrypted data back into its original form, so it can be understood.</a:t>
            </a:r>
            <a:endParaRPr lang="en-US" altLang="en-US" dirty="0"/>
          </a:p>
        </p:txBody>
      </p:sp>
      <p:sp>
        <p:nvSpPr>
          <p:cNvPr id="2" name="Title 1"/>
          <p:cNvSpPr>
            <a:spLocks noGrp="1"/>
          </p:cNvSpPr>
          <p:nvPr>
            <p:ph type="title"/>
          </p:nvPr>
        </p:nvSpPr>
        <p:spPr/>
        <p:txBody>
          <a:bodyPr/>
          <a:lstStyle/>
          <a:p>
            <a:r>
              <a:rPr lang="en-US" altLang="en-US" dirty="0"/>
              <a:t>Decryption</a:t>
            </a:r>
            <a:endParaRPr lang="en-GB" dirty="0"/>
          </a:p>
        </p:txBody>
      </p:sp>
      <p:sp>
        <p:nvSpPr>
          <p:cNvPr id="4" name="Slide Number Placeholder 3"/>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8</a:t>
            </a:fld>
            <a:r>
              <a:rPr lang="en-GB"/>
              <a:t> of 33</a:t>
            </a:r>
            <a:endParaRPr lang="en-GB" dirty="0"/>
          </a:p>
        </p:txBody>
      </p:sp>
    </p:spTree>
    <p:extLst>
      <p:ext uri="{BB962C8B-B14F-4D97-AF65-F5344CB8AC3E}">
        <p14:creationId xmlns:p14="http://schemas.microsoft.com/office/powerpoint/2010/main" val="1861160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GB" dirty="0"/>
          </a:p>
        </p:txBody>
      </p:sp>
      <p:sp>
        <p:nvSpPr>
          <p:cNvPr id="2" name="Title 1"/>
          <p:cNvSpPr>
            <a:spLocks noGrp="1"/>
          </p:cNvSpPr>
          <p:nvPr>
            <p:ph type="title"/>
          </p:nvPr>
        </p:nvSpPr>
        <p:spPr/>
        <p:txBody>
          <a:bodyPr/>
          <a:lstStyle/>
          <a:p>
            <a:r>
              <a:rPr lang="en-US" altLang="en-US" dirty="0">
                <a:solidFill>
                  <a:srgbClr val="5B1868"/>
                </a:solidFill>
              </a:rPr>
              <a:t>Encryption and Security</a:t>
            </a:r>
            <a:endParaRPr lang="en-GB" dirty="0"/>
          </a:p>
        </p:txBody>
      </p:sp>
      <p:sp>
        <p:nvSpPr>
          <p:cNvPr id="5" name="Slide Number Placeholder 4"/>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9</a:t>
            </a:fld>
            <a:r>
              <a:rPr lang="en-GB"/>
              <a:t> of 33</a:t>
            </a:r>
            <a:endParaRPr lang="en-GB" dirty="0"/>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113" y="1557338"/>
            <a:ext cx="8420100"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999681"/>
      </p:ext>
    </p:extLst>
  </p:cSld>
  <p:clrMapOvr>
    <a:masterClrMapping/>
  </p:clrMapOvr>
</p:sld>
</file>

<file path=ppt/theme/theme1.xml><?xml version="1.0" encoding="utf-8"?>
<a:theme xmlns:a="http://schemas.openxmlformats.org/drawingml/2006/main" name="Theme1">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05DA8037-3C60-488B-A28C-E6C10474452A}" vid="{D8BEDA39-B25D-4631-8FCF-36B08DFFD77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E5963F60EC5A5488098AC4E60F3A25C" ma:contentTypeVersion="3" ma:contentTypeDescription="Create a new document." ma:contentTypeScope="" ma:versionID="a57c393ad05cf81fe1fb87f9933793c4">
  <xsd:schema xmlns:xsd="http://www.w3.org/2001/XMLSchema" xmlns:xs="http://www.w3.org/2001/XMLSchema" xmlns:p="http://schemas.microsoft.com/office/2006/metadata/properties" xmlns:ns2="645f25e7-a7c4-4f10-8566-c482222abd84" targetNamespace="http://schemas.microsoft.com/office/2006/metadata/properties" ma:root="true" ma:fieldsID="d92a16e6f1a33363e76e095ff500ebe9" ns2:_="">
    <xsd:import namespace="645f25e7-a7c4-4f10-8566-c482222abd84"/>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f25e7-a7c4-4f10-8566-c482222abd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DA231D-D875-4CEE-BCFC-00B8784B3E5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F712D72-96C5-478F-A7EE-60CEE79E07D5}">
  <ds:schemaRefs>
    <ds:schemaRef ds:uri="http://schemas.microsoft.com/sharepoint/v3/contenttype/forms"/>
  </ds:schemaRefs>
</ds:datastoreItem>
</file>

<file path=customXml/itemProps3.xml><?xml version="1.0" encoding="utf-8"?>
<ds:datastoreItem xmlns:ds="http://schemas.openxmlformats.org/officeDocument/2006/customXml" ds:itemID="{B6DE6BE1-ECF2-4BC3-A793-045271BB3C04}"/>
</file>

<file path=docProps/app.xml><?xml version="1.0" encoding="utf-8"?>
<Properties xmlns="http://schemas.openxmlformats.org/officeDocument/2006/extended-properties" xmlns:vt="http://schemas.openxmlformats.org/officeDocument/2006/docPropsVTypes">
  <Template/>
  <TotalTime>11700</TotalTime>
  <Words>1786</Words>
  <Application>Microsoft Office PowerPoint</Application>
  <PresentationFormat>On-screen Show (4:3)</PresentationFormat>
  <Paragraphs>266</Paragraphs>
  <Slides>33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Century Gothic</vt:lpstr>
      <vt:lpstr>Lucida Console</vt:lpstr>
      <vt:lpstr>Montserrat</vt:lpstr>
      <vt:lpstr>PT Sans</vt:lpstr>
      <vt:lpstr>Symbol</vt:lpstr>
      <vt:lpstr>Times New Roman</vt:lpstr>
      <vt:lpstr>Theme1</vt:lpstr>
      <vt:lpstr>Digital Security and Forensics AICT006-4-2-DSF Version 1</vt:lpstr>
      <vt:lpstr>Topic &amp; Structure of The Lesson</vt:lpstr>
      <vt:lpstr>Learning Outcomes</vt:lpstr>
      <vt:lpstr>Key Terms You Must Be Able To Use</vt:lpstr>
      <vt:lpstr>Secure Systems</vt:lpstr>
      <vt:lpstr>Encryption, Cryptography</vt:lpstr>
      <vt:lpstr>Encryption</vt:lpstr>
      <vt:lpstr>Decryption</vt:lpstr>
      <vt:lpstr>Encryption and Security</vt:lpstr>
      <vt:lpstr>Cryptographic Techniques</vt:lpstr>
      <vt:lpstr>Cryptographic Techniques</vt:lpstr>
      <vt:lpstr>Symmetric Key</vt:lpstr>
      <vt:lpstr>PowerPoint Presentation</vt:lpstr>
      <vt:lpstr>PowerPoint Presentation</vt:lpstr>
      <vt:lpstr>Symmetric, Reversible (Shared Key)</vt:lpstr>
      <vt:lpstr>PowerPoint Presentation</vt:lpstr>
      <vt:lpstr>PowerPoint Presentation</vt:lpstr>
      <vt:lpstr>PowerPoint Presentation</vt:lpstr>
      <vt:lpstr>Public Key Encryption</vt:lpstr>
      <vt:lpstr>Symmetric vs Asymmetric Key</vt:lpstr>
      <vt:lpstr>One-Way Algorithms  (Hash functions)</vt:lpstr>
      <vt:lpstr>PowerPoint Presentation</vt:lpstr>
      <vt:lpstr>/etc/shadow</vt:lpstr>
      <vt:lpstr>How secure is Encryption?</vt:lpstr>
      <vt:lpstr>Randomness</vt:lpstr>
      <vt:lpstr>Randomness</vt:lpstr>
      <vt:lpstr>Randomness</vt:lpstr>
      <vt:lpstr>Randomness</vt:lpstr>
      <vt:lpstr>Brute Force</vt:lpstr>
      <vt:lpstr>Passwords Cracking</vt:lpstr>
      <vt:lpstr>Quick Review Question</vt:lpstr>
      <vt:lpstr>Summary of Main Teaching Points</vt:lpstr>
      <vt:lpstr>Q &amp; A</vt:lpstr>
    </vt:vector>
  </TitlesOfParts>
  <Company>Henry Linger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MANAGEMENT</dc:title>
  <dc:creator>Dr Thomas Patrick O’Daniel</dc:creator>
  <cp:lastModifiedBy>Reshiwaran Jegatheswaran</cp:lastModifiedBy>
  <cp:revision>389</cp:revision>
  <cp:lastPrinted>2019-06-20T05:03:07Z</cp:lastPrinted>
  <dcterms:modified xsi:type="dcterms:W3CDTF">2023-06-06T06:47:31Z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0x010100FE5963F60EC5A5488098AC4E60F3A25C</vt:lpwstr>
  </property>
</Properties>
</file>